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8" r:id="rId2"/>
    <p:sldId id="331" r:id="rId3"/>
    <p:sldId id="333" r:id="rId4"/>
    <p:sldId id="336" r:id="rId5"/>
    <p:sldId id="335" r:id="rId6"/>
    <p:sldId id="348" r:id="rId7"/>
    <p:sldId id="337" r:id="rId8"/>
    <p:sldId id="347" r:id="rId9"/>
    <p:sldId id="334" r:id="rId10"/>
    <p:sldId id="327" r:id="rId11"/>
    <p:sldId id="390" r:id="rId12"/>
    <p:sldId id="283" r:id="rId13"/>
    <p:sldId id="284" r:id="rId14"/>
    <p:sldId id="349" r:id="rId15"/>
    <p:sldId id="391" r:id="rId16"/>
    <p:sldId id="351" r:id="rId17"/>
    <p:sldId id="350" r:id="rId18"/>
    <p:sldId id="383" r:id="rId19"/>
    <p:sldId id="386" r:id="rId20"/>
    <p:sldId id="384" r:id="rId21"/>
    <p:sldId id="388" r:id="rId22"/>
    <p:sldId id="387" r:id="rId23"/>
    <p:sldId id="389"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CC"/>
    <a:srgbClr val="808000"/>
    <a:srgbClr val="A50021"/>
    <a:srgbClr val="6699FF"/>
    <a:srgbClr val="A9CDF5"/>
    <a:srgbClr val="C4DDF8"/>
    <a:srgbClr val="25EFEA"/>
    <a:srgbClr val="AC6895"/>
    <a:srgbClr val="B29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1481" autoAdjust="0"/>
  </p:normalViewPr>
  <p:slideViewPr>
    <p:cSldViewPr>
      <p:cViewPr>
        <p:scale>
          <a:sx n="100" d="100"/>
          <a:sy n="100" d="100"/>
        </p:scale>
        <p:origin x="-186" y="648"/>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notesViewPr>
    <p:cSldViewPr>
      <p:cViewPr>
        <p:scale>
          <a:sx n="100" d="100"/>
          <a:sy n="100" d="100"/>
        </p:scale>
        <p:origin x="-1794"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kan\Documents\Radioaktiva%20&#228;mnen\Datering\Uran-Bly%20Konkordansdiagr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Konkordansdiagram</a:t>
            </a:r>
          </a:p>
        </c:rich>
      </c:tx>
      <c:layout/>
      <c:overlay val="0"/>
    </c:title>
    <c:autoTitleDeleted val="0"/>
    <c:plotArea>
      <c:layout/>
      <c:scatterChart>
        <c:scatterStyle val="smoothMarker"/>
        <c:varyColors val="0"/>
        <c:ser>
          <c:idx val="0"/>
          <c:order val="0"/>
          <c:tx>
            <c:strRef>
              <c:f>Blad1!$D$8</c:f>
              <c:strCache>
                <c:ptCount val="1"/>
                <c:pt idx="0">
                  <c:v>Pb206/U238</c:v>
                </c:pt>
              </c:strCache>
            </c:strRef>
          </c:tx>
          <c:marker>
            <c:symbol val="none"/>
          </c:marker>
          <c:xVal>
            <c:numRef>
              <c:f>Blad1!$C$9:$C$18</c:f>
              <c:numCache>
                <c:formatCode>0.00E+00</c:formatCode>
                <c:ptCount val="10"/>
                <c:pt idx="0">
                  <c:v>6.6056592120327329E-2</c:v>
                </c:pt>
                <c:pt idx="1">
                  <c:v>0.13576065155581496</c:v>
                </c:pt>
                <c:pt idx="2">
                  <c:v>0.20927483683744952</c:v>
                </c:pt>
                <c:pt idx="3">
                  <c:v>0.28676736665448366</c:v>
                </c:pt>
                <c:pt idx="4">
                  <c:v>0.36841215316140441</c:v>
                </c:pt>
                <c:pt idx="5">
                  <c:v>0.45438893714668183</c:v>
                </c:pt>
                <c:pt idx="6">
                  <c:v>0.54488342507102661</c:v>
                </c:pt>
                <c:pt idx="7">
                  <c:v>0.64008742798283702</c:v>
                </c:pt>
                <c:pt idx="8">
                  <c:v>0.7401990023184799</c:v>
                </c:pt>
                <c:pt idx="9">
                  <c:v>0.84542259259500407</c:v>
                </c:pt>
              </c:numCache>
            </c:numRef>
          </c:xVal>
          <c:yVal>
            <c:numRef>
              <c:f>Blad1!$D$9:$D$18</c:f>
              <c:numCache>
                <c:formatCode>General</c:formatCode>
                <c:ptCount val="10"/>
                <c:pt idx="0">
                  <c:v>0.01</c:v>
                </c:pt>
                <c:pt idx="1">
                  <c:v>0.02</c:v>
                </c:pt>
                <c:pt idx="2">
                  <c:v>0.03</c:v>
                </c:pt>
                <c:pt idx="3">
                  <c:v>0.04</c:v>
                </c:pt>
                <c:pt idx="4">
                  <c:v>0.05</c:v>
                </c:pt>
                <c:pt idx="5">
                  <c:v>0.06</c:v>
                </c:pt>
                <c:pt idx="6">
                  <c:v>7.0000000000000007E-2</c:v>
                </c:pt>
                <c:pt idx="7">
                  <c:v>0.08</c:v>
                </c:pt>
                <c:pt idx="8">
                  <c:v>0.09</c:v>
                </c:pt>
                <c:pt idx="9">
                  <c:v>0.1</c:v>
                </c:pt>
              </c:numCache>
            </c:numRef>
          </c:yVal>
          <c:smooth val="1"/>
        </c:ser>
        <c:dLbls>
          <c:showLegendKey val="0"/>
          <c:showVal val="0"/>
          <c:showCatName val="0"/>
          <c:showSerName val="0"/>
          <c:showPercent val="0"/>
          <c:showBubbleSize val="0"/>
        </c:dLbls>
        <c:axId val="94164864"/>
        <c:axId val="49807360"/>
      </c:scatterChart>
      <c:valAx>
        <c:axId val="94164864"/>
        <c:scaling>
          <c:orientation val="minMax"/>
          <c:max val="0.9"/>
          <c:min val="0"/>
        </c:scaling>
        <c:delete val="0"/>
        <c:axPos val="b"/>
        <c:majorGridlines/>
        <c:title>
          <c:tx>
            <c:rich>
              <a:bodyPr/>
              <a:lstStyle/>
              <a:p>
                <a:pPr>
                  <a:defRPr sz="1050"/>
                </a:pPr>
                <a:r>
                  <a:rPr lang="sv-SE" sz="1050" dirty="0"/>
                  <a:t>Pb207/U235</a:t>
                </a:r>
              </a:p>
            </c:rich>
          </c:tx>
          <c:layout/>
          <c:overlay val="0"/>
        </c:title>
        <c:numFmt formatCode="#,##0.00" sourceLinked="0"/>
        <c:majorTickMark val="out"/>
        <c:minorTickMark val="none"/>
        <c:tickLblPos val="nextTo"/>
        <c:crossAx val="49807360"/>
        <c:crosses val="autoZero"/>
        <c:crossBetween val="midCat"/>
        <c:majorUnit val="0.1"/>
      </c:valAx>
      <c:valAx>
        <c:axId val="49807360"/>
        <c:scaling>
          <c:orientation val="minMax"/>
          <c:max val="0.1"/>
        </c:scaling>
        <c:delete val="0"/>
        <c:axPos val="l"/>
        <c:majorGridlines/>
        <c:title>
          <c:tx>
            <c:rich>
              <a:bodyPr rot="-5400000" vert="horz"/>
              <a:lstStyle/>
              <a:p>
                <a:pPr>
                  <a:defRPr sz="1050" b="1"/>
                </a:pPr>
                <a:r>
                  <a:rPr lang="sv-SE" sz="1050" b="1" dirty="0"/>
                  <a:t>Pb206/U238</a:t>
                </a:r>
              </a:p>
            </c:rich>
          </c:tx>
          <c:layout/>
          <c:overlay val="0"/>
        </c:title>
        <c:numFmt formatCode="General" sourceLinked="1"/>
        <c:majorTickMark val="out"/>
        <c:minorTickMark val="none"/>
        <c:tickLblPos val="nextTo"/>
        <c:crossAx val="94164864"/>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0.80597</cdr:x>
      <cdr:y>0.5</cdr:y>
    </cdr:from>
    <cdr:to>
      <cdr:x>0.9955</cdr:x>
      <cdr:y>0.75915</cdr:y>
    </cdr:to>
    <cdr:sp macro="" textlink="">
      <cdr:nvSpPr>
        <cdr:cNvPr id="2" name="textruta 1"/>
        <cdr:cNvSpPr txBox="1"/>
      </cdr:nvSpPr>
      <cdr:spPr>
        <a:xfrm xmlns:a="http://schemas.openxmlformats.org/drawingml/2006/main">
          <a:off x="3888432" y="17641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BEC6C-2F1D-47F3-B137-3D3678646AF8}" type="datetimeFigureOut">
              <a:rPr lang="sv-SE" smtClean="0"/>
              <a:t>2017-04-04</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80EBB-66D5-4A80-9B49-02F363642EF3}" type="slidenum">
              <a:rPr lang="sv-SE" smtClean="0"/>
              <a:t>‹#›</a:t>
            </a:fld>
            <a:endParaRPr lang="sv-SE" dirty="0"/>
          </a:p>
        </p:txBody>
      </p:sp>
    </p:spTree>
    <p:extLst>
      <p:ext uri="{BB962C8B-B14F-4D97-AF65-F5344CB8AC3E}">
        <p14:creationId xmlns:p14="http://schemas.microsoft.com/office/powerpoint/2010/main" val="7096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a:t>
            </a:fld>
            <a:endParaRPr lang="sv-SE" dirty="0"/>
          </a:p>
        </p:txBody>
      </p:sp>
    </p:spTree>
    <p:extLst>
      <p:ext uri="{BB962C8B-B14F-4D97-AF65-F5344CB8AC3E}">
        <p14:creationId xmlns:p14="http://schemas.microsoft.com/office/powerpoint/2010/main" val="29861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 visar hur</a:t>
            </a:r>
            <a:r>
              <a:rPr lang="sv-SE" baseline="0" dirty="0" smtClean="0"/>
              <a:t> mycket K-40 det fanns i biotit vid jordens födelse och hur mycket Ar-40 som bildats sedan dess efter 4,6 miljarder år. Nutid markeras vid 4,6 miljarder år. Där är halten Ar-40 ca 12 mg/kg biotit. Omräknat till gasvolym vid atmosfärstryck och 25</a:t>
            </a:r>
            <a:r>
              <a:rPr lang="sv-SE" baseline="0" dirty="0" smtClean="0">
                <a:latin typeface="Calibri"/>
                <a:cs typeface="Calibri"/>
              </a:rPr>
              <a:t>°C blir det 7,4 mg/kg biotit.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11</a:t>
            </a:fld>
            <a:endParaRPr lang="sv-SE" dirty="0"/>
          </a:p>
        </p:txBody>
      </p:sp>
    </p:spTree>
    <p:extLst>
      <p:ext uri="{BB962C8B-B14F-4D97-AF65-F5344CB8AC3E}">
        <p14:creationId xmlns:p14="http://schemas.microsoft.com/office/powerpoint/2010/main" val="249752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13</a:t>
            </a:fld>
            <a:endParaRPr lang="sv-SE" dirty="0"/>
          </a:p>
        </p:txBody>
      </p:sp>
    </p:spTree>
    <p:extLst>
      <p:ext uri="{BB962C8B-B14F-4D97-AF65-F5344CB8AC3E}">
        <p14:creationId xmlns:p14="http://schemas.microsoft.com/office/powerpoint/2010/main" val="326687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16</a:t>
            </a:fld>
            <a:endParaRPr lang="sv-SE" dirty="0"/>
          </a:p>
        </p:txBody>
      </p:sp>
    </p:spTree>
    <p:extLst>
      <p:ext uri="{BB962C8B-B14F-4D97-AF65-F5344CB8AC3E}">
        <p14:creationId xmlns:p14="http://schemas.microsoft.com/office/powerpoint/2010/main" val="98458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C-14 datering kan användas för att kalibrera åldersbestämningar med dendrokronologi (årsringsmätning i trästammar) och varvig lera efter istiden i Skandinavien</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17</a:t>
            </a:fld>
            <a:endParaRPr lang="sv-SE" dirty="0"/>
          </a:p>
        </p:txBody>
      </p:sp>
    </p:spTree>
    <p:extLst>
      <p:ext uri="{BB962C8B-B14F-4D97-AF65-F5344CB8AC3E}">
        <p14:creationId xmlns:p14="http://schemas.microsoft.com/office/powerpoint/2010/main" val="56152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Fission track datering är en radiometrisk dateringsteknik som baseras på analys av spår av skador från klyvningsfragment i vissa mineral som innehåller uran. Metoden har stor betydelse för att förstå kontinentalskorpans termiska historia, datering av vulkanutbrott och ursprung och ålder av olika arkeologiska artefakter. I metoden används antalet klyvningsspår i mineralkristaller från spontant sönderfall av uran-238 (emission av neutroner) i vanliga accessoriska mineral för att datera tiden från det att mineralet har kallnat under sin ”låsningstemperatur” som är olika för olika mineral. </a:t>
            </a:r>
          </a:p>
          <a:p>
            <a:r>
              <a:rPr lang="sv-SE" dirty="0"/>
              <a:t>Till skillnad mot isotopdatering är datering av klyvningsspår (fission track dating) något som inträffar i </a:t>
            </a:r>
            <a:r>
              <a:rPr lang="sv-SE" dirty="0" smtClean="0"/>
              <a:t>kristallint </a:t>
            </a:r>
            <a:r>
              <a:rPr lang="sv-SE" dirty="0"/>
              <a:t>material . Uran-238 och andra tunga radioaktiva atomkärnor genomgår spontan klyvning (SF)  med känd hastighet. Klyvningsprodukterna är två atomkärnor av något olika storlek plus ca 2 neutroner.  U-238 är den enda isotopen som ger tillräckligt hög produktion av naturliga klyvningsspår. Andra isotoper har för låg klyvningshastighet för att komma ifråga. Klyvningsprodukterna som sänds ut i den här klyvningsprocessen lämnar spår av skador i kristallstrukturen i mineralet som innehåller uran. Kemisk etsning av polerade inre kristallytor avslöjar de spontana klyvningsspåren varvid spårtätheten kan bestämmas. Eftersom de etsade spåren är relativt stora (1-15μm) kan räkningen göras i optiskt mikroskop. Densiteten av klyvspåren korrelerar med tiden från den senaste nedkylningen och uraninnehållet i kristallen. </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18</a:t>
            </a:fld>
            <a:endParaRPr lang="sv-SE" dirty="0"/>
          </a:p>
        </p:txBody>
      </p:sp>
    </p:spTree>
    <p:extLst>
      <p:ext uri="{BB962C8B-B14F-4D97-AF65-F5344CB8AC3E}">
        <p14:creationId xmlns:p14="http://schemas.microsoft.com/office/powerpoint/2010/main" val="143889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lphaLcParenR"/>
            </a:pPr>
            <a:r>
              <a:rPr lang="sv-SE" dirty="0" smtClean="0"/>
              <a:t>Tunga joniserade kärnor från spontan</a:t>
            </a:r>
            <a:r>
              <a:rPr lang="sv-SE" baseline="0" dirty="0" smtClean="0"/>
              <a:t> klyvning av U-238 (ca halva atomvikten av U-238) joniserar atomerna utefter sin färdväg i kristallen.</a:t>
            </a:r>
          </a:p>
          <a:p>
            <a:pPr marL="0" indent="0">
              <a:buNone/>
            </a:pPr>
            <a:r>
              <a:rPr lang="sv-SE" baseline="0" dirty="0" smtClean="0"/>
              <a:t>    Lättare kärnor som alfapartiklar eller neutroner eller elektroner har inte tillräcklig energi för att jonisera atomer i kristallgittret. </a:t>
            </a:r>
          </a:p>
          <a:p>
            <a:r>
              <a:rPr lang="sv-SE" baseline="0" dirty="0" smtClean="0"/>
              <a:t>b) De positivt laddade jonerna repellerar varandra på ömse sidor av spåret.</a:t>
            </a:r>
          </a:p>
          <a:p>
            <a:pPr marL="228600" indent="-228600">
              <a:buAutoNum type="alphaLcParenR" startAt="3"/>
            </a:pPr>
            <a:r>
              <a:rPr lang="sv-SE" baseline="0" dirty="0" smtClean="0"/>
              <a:t>Jonladdningarna ersätts så småningom av elektroner från omgivningen. Detta leder till spänningar i kristallen och de förflyttade atomerna försöker ta sig tillbaka till sina ursprungslägen men hindras av låsningar i kristallen. Genom polering och etsning av kristallytan kan spåren framkallas och räknas i ett optiskt mikroskop.  Låsningarna släpper över en viss temperatur (locking temperature) som är olika för olika mineral och materialet relaxerar så att spåren försvinner. </a:t>
            </a:r>
            <a:r>
              <a:rPr lang="sv-SE" i="0" baseline="0" dirty="0" smtClean="0"/>
              <a:t>Kallas också annealing temperature (glödgningstemperatur); analogt med glödgning av ett härdat material så att härdningen försvinner.  </a:t>
            </a:r>
            <a:endParaRPr lang="sv-SE" i="0"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20</a:t>
            </a:fld>
            <a:endParaRPr lang="sv-SE" dirty="0"/>
          </a:p>
        </p:txBody>
      </p:sp>
    </p:spTree>
    <p:extLst>
      <p:ext uri="{BB962C8B-B14F-4D97-AF65-F5344CB8AC3E}">
        <p14:creationId xmlns:p14="http://schemas.microsoft.com/office/powerpoint/2010/main" val="247249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det bästa materialet pga sin relativt höga uranhalt. Zirkon</a:t>
            </a:r>
            <a:r>
              <a:rPr lang="sv-SE" baseline="0" dirty="0" smtClean="0"/>
              <a:t> är dessutom mycket motståndskraftigt mekaniska påkänningar. </a:t>
            </a:r>
          </a:p>
          <a:p>
            <a:r>
              <a:rPr lang="sv-SE" baseline="0" dirty="0" smtClean="0"/>
              <a:t>Fission track metoden kan användas över ett stort tidsintervall och fyller en lucka mellan C-14 datering och andra radiologiska metoder för datering av mycket långa tider (miljarder år)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21</a:t>
            </a:fld>
            <a:endParaRPr lang="sv-SE" dirty="0"/>
          </a:p>
        </p:txBody>
      </p:sp>
    </p:spTree>
    <p:extLst>
      <p:ext uri="{BB962C8B-B14F-4D97-AF65-F5344CB8AC3E}">
        <p14:creationId xmlns:p14="http://schemas.microsoft.com/office/powerpoint/2010/main" val="392043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det bästa materialet pga sin relativt höga uranhalt. Zirkon</a:t>
            </a:r>
            <a:r>
              <a:rPr lang="sv-SE" baseline="0" dirty="0" smtClean="0"/>
              <a:t> är dessutom mycket motståndskraftigt mekaniska påkänningar. </a:t>
            </a:r>
          </a:p>
          <a:p>
            <a:r>
              <a:rPr lang="sv-SE" baseline="0" dirty="0" smtClean="0"/>
              <a:t>Fission track metoden kan användas över ett stort tidsintervall och fyller en lucka mellan C-14 datering och andra radiologiska metoder för datering av mycket långa tider (miljarder år)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22</a:t>
            </a:fld>
            <a:endParaRPr lang="sv-SE" dirty="0"/>
          </a:p>
        </p:txBody>
      </p:sp>
    </p:spTree>
    <p:extLst>
      <p:ext uri="{BB962C8B-B14F-4D97-AF65-F5344CB8AC3E}">
        <p14:creationId xmlns:p14="http://schemas.microsoft.com/office/powerpoint/2010/main" val="392043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lär finnas omkring 40 olika radiologiska</a:t>
            </a:r>
            <a:r>
              <a:rPr lang="sv-SE" baseline="0" dirty="0" smtClean="0"/>
              <a:t> dateringsmetoder baserade på olika kombinationer av isotoper. Vi behandlar bara några av dem.</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a:t>
            </a:fld>
            <a:endParaRPr lang="sv-SE" dirty="0"/>
          </a:p>
        </p:txBody>
      </p:sp>
    </p:spTree>
    <p:extLst>
      <p:ext uri="{BB962C8B-B14F-4D97-AF65-F5344CB8AC3E}">
        <p14:creationId xmlns:p14="http://schemas.microsoft.com/office/powerpoint/2010/main" val="16410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här metoderna lämpar sig för</a:t>
            </a:r>
            <a:r>
              <a:rPr lang="sv-SE" baseline="0" dirty="0" smtClean="0"/>
              <a:t> åldersbestämning av bergarter från några 100 miljoner år upp till jordens ålder 4,6 miljarder år.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a:t>
            </a:fld>
            <a:endParaRPr lang="sv-SE" dirty="0"/>
          </a:p>
        </p:txBody>
      </p:sp>
    </p:spTree>
    <p:extLst>
      <p:ext uri="{BB962C8B-B14F-4D97-AF65-F5344CB8AC3E}">
        <p14:creationId xmlns:p14="http://schemas.microsoft.com/office/powerpoint/2010/main" val="81689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Föräldra- och dottermängderna kan anges i kg, g, procent eller antal atomer. Halveringstiden kan anges i år eller sekunder. Tiden fås då i samma sort.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4</a:t>
            </a:fld>
            <a:endParaRPr lang="sv-SE" dirty="0"/>
          </a:p>
        </p:txBody>
      </p:sp>
    </p:spTree>
    <p:extLst>
      <p:ext uri="{BB962C8B-B14F-4D97-AF65-F5344CB8AC3E}">
        <p14:creationId xmlns:p14="http://schemas.microsoft.com/office/powerpoint/2010/main" val="141959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mäter på olika mineral i samma bergart</a:t>
            </a:r>
            <a:r>
              <a:rPr lang="sv-SE" baseline="0" dirty="0" smtClean="0"/>
              <a:t>. Då är alla mineral i den bergarten av samma ålder, dvs. den radioaktiva klockan börjar ticka då bergarten stelnar från en magma. Proven måste tas nära varandra annars kan stelningtidpunkten variera.</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6</a:t>
            </a:fld>
            <a:endParaRPr lang="sv-SE" dirty="0"/>
          </a:p>
        </p:txBody>
      </p:sp>
    </p:spTree>
    <p:extLst>
      <p:ext uri="{BB962C8B-B14F-4D97-AF65-F5344CB8AC3E}">
        <p14:creationId xmlns:p14="http://schemas.microsoft.com/office/powerpoint/2010/main" val="287802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Zirkon är ett bra mineral eftersom det innehåller tillräckligt mycket uran. Dessutom är zirkon motståndskraftigt mot mekanisk påverkan och kristalliserar tidigt från en magma.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7</a:t>
            </a:fld>
            <a:endParaRPr lang="sv-SE" dirty="0"/>
          </a:p>
        </p:txBody>
      </p:sp>
    </p:spTree>
    <p:extLst>
      <p:ext uri="{BB962C8B-B14F-4D97-AF65-F5344CB8AC3E}">
        <p14:creationId xmlns:p14="http://schemas.microsoft.com/office/powerpoint/2010/main" val="65606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8</a:t>
            </a:fld>
            <a:endParaRPr lang="sv-SE" dirty="0"/>
          </a:p>
        </p:txBody>
      </p:sp>
    </p:spTree>
    <p:extLst>
      <p:ext uri="{BB962C8B-B14F-4D97-AF65-F5344CB8AC3E}">
        <p14:creationId xmlns:p14="http://schemas.microsoft.com/office/powerpoint/2010/main" val="26351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9</a:t>
            </a:fld>
            <a:endParaRPr lang="sv-SE" dirty="0"/>
          </a:p>
        </p:txBody>
      </p:sp>
    </p:spTree>
    <p:extLst>
      <p:ext uri="{BB962C8B-B14F-4D97-AF65-F5344CB8AC3E}">
        <p14:creationId xmlns:p14="http://schemas.microsoft.com/office/powerpoint/2010/main" val="354703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går också att använda K/Ca, men eftersom</a:t>
            </a:r>
            <a:r>
              <a:rPr lang="sv-SE" baseline="0" dirty="0" smtClean="0"/>
              <a:t> isotopen Ca-40 är den vanligast förekommande kalciumisotopen blir störningarna stora och metoden blir då mindre säker. </a:t>
            </a:r>
          </a:p>
          <a:p>
            <a:r>
              <a:rPr lang="sv-SE" baseline="0" dirty="0" smtClean="0"/>
              <a:t>Det finns 3 stabila isotoper av argon. Argon-40  utgör 99,6 % allt argon och man uppskattar att allt argon som finns i atmosfären kommer från sönderfall av  K-40.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10</a:t>
            </a:fld>
            <a:endParaRPr lang="sv-SE" dirty="0"/>
          </a:p>
        </p:txBody>
      </p:sp>
    </p:spTree>
    <p:extLst>
      <p:ext uri="{BB962C8B-B14F-4D97-AF65-F5344CB8AC3E}">
        <p14:creationId xmlns:p14="http://schemas.microsoft.com/office/powerpoint/2010/main" val="210392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8" name="Slide Number Placeholder 7"/>
          <p:cNvSpPr>
            <a:spLocks noGrp="1"/>
          </p:cNvSpPr>
          <p:nvPr>
            <p:ph type="sldNum" sz="quarter" idx="11"/>
          </p:nvPr>
        </p:nvSpPr>
        <p:spPr/>
        <p:txBody>
          <a:bodyPr/>
          <a:lstStyle/>
          <a:p>
            <a:fld id="{7E97A45E-0230-4FB2-83FE-3BD47444E13B}" type="slidenum">
              <a:rPr lang="sv-SE" smtClean="0"/>
              <a:t>‹#›</a:t>
            </a:fld>
            <a:endParaRPr lang="sv-SE" dirty="0"/>
          </a:p>
        </p:txBody>
      </p:sp>
      <p:sp>
        <p:nvSpPr>
          <p:cNvPr id="9" name="Footer Placeholder 8"/>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7E97A45E-0230-4FB2-83FE-3BD47444E13B}" type="slidenum">
              <a:rPr lang="sv-SE" smtClean="0"/>
              <a:t>‹#›</a:t>
            </a:fld>
            <a:endParaRPr lang="sv-SE" dirty="0"/>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2017-04-04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697A59-4BDE-46BA-8917-1B0EBD4132D2}" type="datetimeFigureOut">
              <a:rPr lang="sv-SE" smtClean="0"/>
              <a:t>2017-04-04</a:t>
            </a:fld>
            <a:endParaRPr lang="sv-SE"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97A45E-0230-4FB2-83FE-3BD47444E13B}" type="slidenum">
              <a:rPr lang="sv-SE" smtClean="0"/>
              <a:t>‹#›</a:t>
            </a:fld>
            <a:endParaRPr lang="sv-SE"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asa3.org/ASA/resources/wiens.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52" y="188640"/>
            <a:ext cx="8229600" cy="907504"/>
          </a:xfrm>
        </p:spPr>
        <p:txBody>
          <a:bodyPr>
            <a:normAutofit/>
            <a:scene3d>
              <a:camera prst="orthographicFront"/>
              <a:lightRig rig="threePt" dir="t"/>
            </a:scene3d>
            <a:sp3d extrusionH="57150">
              <a:bevelT w="38100" h="38100" prst="relaxedInset"/>
            </a:sp3d>
          </a:bodyPr>
          <a:lstStyle/>
          <a:p>
            <a:r>
              <a:rPr lang="sv-SE" sz="3600" dirty="0" smtClean="0"/>
              <a:t>RADIOAKTIVA ÄMNEN</a:t>
            </a:r>
            <a:endParaRPr lang="sv-SE" sz="3600" dirty="0"/>
          </a:p>
        </p:txBody>
      </p:sp>
      <p:sp>
        <p:nvSpPr>
          <p:cNvPr id="5" name="textruta 4"/>
          <p:cNvSpPr txBox="1"/>
          <p:nvPr/>
        </p:nvSpPr>
        <p:spPr>
          <a:xfrm>
            <a:off x="6948264" y="6389697"/>
            <a:ext cx="1512168" cy="276999"/>
          </a:xfrm>
          <a:prstGeom prst="rect">
            <a:avLst/>
          </a:prstGeom>
          <a:noFill/>
        </p:spPr>
        <p:txBody>
          <a:bodyPr wrap="square" rtlCol="0">
            <a:spAutoFit/>
          </a:bodyPr>
          <a:lstStyle/>
          <a:p>
            <a:pPr algn="r"/>
            <a:r>
              <a:rPr lang="sv-SE" sz="1200" dirty="0" smtClean="0"/>
              <a:t>Håkan Wieck</a:t>
            </a:r>
            <a:endParaRPr lang="sv-SE" sz="1200" dirty="0"/>
          </a:p>
        </p:txBody>
      </p:sp>
      <p:sp>
        <p:nvSpPr>
          <p:cNvPr id="6" name="textruta 5"/>
          <p:cNvSpPr txBox="1"/>
          <p:nvPr/>
        </p:nvSpPr>
        <p:spPr>
          <a:xfrm>
            <a:off x="1948469" y="1113712"/>
            <a:ext cx="5472608" cy="646331"/>
          </a:xfrm>
          <a:prstGeom prst="rect">
            <a:avLst/>
          </a:prstGeom>
          <a:noFill/>
        </p:spPr>
        <p:txBody>
          <a:bodyPr wrap="square" rtlCol="0">
            <a:spAutoFit/>
          </a:bodyPr>
          <a:lstStyle/>
          <a:p>
            <a:pPr algn="ctr"/>
            <a:r>
              <a:rPr lang="sv-SE" dirty="0" smtClean="0"/>
              <a:t>Behandlas under 4 kursträffar i </a:t>
            </a:r>
            <a:r>
              <a:rPr lang="sv-SE" dirty="0" smtClean="0"/>
              <a:t>mineralmuseet mars-april 2017</a:t>
            </a:r>
            <a:endParaRPr lang="sv-SE" dirty="0"/>
          </a:p>
        </p:txBody>
      </p:sp>
      <p:sp>
        <p:nvSpPr>
          <p:cNvPr id="7" name="textruta 6"/>
          <p:cNvSpPr txBox="1"/>
          <p:nvPr/>
        </p:nvSpPr>
        <p:spPr>
          <a:xfrm>
            <a:off x="755576" y="1865382"/>
            <a:ext cx="8136904" cy="4524315"/>
          </a:xfrm>
          <a:prstGeom prst="rect">
            <a:avLst/>
          </a:prstGeom>
          <a:noFill/>
        </p:spPr>
        <p:txBody>
          <a:bodyPr wrap="square" rtlCol="0">
            <a:spAutoFit/>
          </a:bodyPr>
          <a:lstStyle/>
          <a:p>
            <a:pPr marL="992188" indent="-992188">
              <a:buFont typeface="+mj-lt"/>
              <a:buAutoNum type="arabicPeriod"/>
            </a:pPr>
            <a:r>
              <a:rPr lang="sv-SE" sz="2000" b="1" dirty="0" smtClean="0"/>
              <a:t>Radioaktivitet, Radioaktiva grundämnen</a:t>
            </a:r>
          </a:p>
          <a:p>
            <a:pPr marL="992188" indent="-992188">
              <a:buFont typeface="+mj-lt"/>
              <a:buAutoNum type="arabicPeriod"/>
            </a:pPr>
            <a:endParaRPr lang="sv-SE" sz="2000" b="1" dirty="0" smtClean="0"/>
          </a:p>
          <a:p>
            <a:pPr marL="992188" indent="-992188">
              <a:buFont typeface="+mj-lt"/>
              <a:buAutoNum type="arabicPeriod"/>
            </a:pPr>
            <a:r>
              <a:rPr lang="sv-SE" sz="2000" b="1" dirty="0" smtClean="0"/>
              <a:t> </a:t>
            </a:r>
            <a:r>
              <a:rPr lang="sv-SE" sz="2000" b="1" dirty="0"/>
              <a:t>Förekomster, </a:t>
            </a:r>
            <a:r>
              <a:rPr lang="sv-SE" sz="2000" b="1" dirty="0" smtClean="0"/>
              <a:t>brytningsmetoder</a:t>
            </a:r>
          </a:p>
          <a:p>
            <a:pPr marL="992188" indent="-992188">
              <a:buFont typeface="+mj-lt"/>
              <a:buAutoNum type="arabicPeriod"/>
            </a:pPr>
            <a:endParaRPr lang="sv-SE" sz="2000" b="1" dirty="0" smtClean="0"/>
          </a:p>
          <a:p>
            <a:pPr marL="992188" indent="-992188">
              <a:buFont typeface="+mj-lt"/>
              <a:buAutoNum type="arabicPeriod"/>
            </a:pPr>
            <a:r>
              <a:rPr lang="sv-SE" sz="2000" b="1" dirty="0" smtClean="0">
                <a:solidFill>
                  <a:srgbClr val="FF0000"/>
                </a:solidFill>
              </a:rPr>
              <a:t>Dateringsmetoder</a:t>
            </a:r>
          </a:p>
          <a:p>
            <a:pPr marL="992188" indent="-992188">
              <a:buFont typeface="+mj-lt"/>
              <a:buAutoNum type="arabicPeriod"/>
            </a:pPr>
            <a:endParaRPr lang="sv-SE" sz="2000" b="1" dirty="0"/>
          </a:p>
          <a:p>
            <a:pPr marL="992188" indent="-992188">
              <a:buFont typeface="+mj-lt"/>
              <a:buAutoNum type="arabicPeriod"/>
            </a:pPr>
            <a:r>
              <a:rPr lang="sv-SE" sz="2000" b="1" dirty="0" smtClean="0"/>
              <a:t>Kärnkraft </a:t>
            </a:r>
            <a:r>
              <a:rPr lang="sv-SE" sz="2000" b="1" dirty="0"/>
              <a:t>, fissionsprodukter, risker</a:t>
            </a:r>
            <a:endParaRPr lang="sv-SE" sz="2000" b="1" dirty="0" smtClean="0"/>
          </a:p>
          <a:p>
            <a:pPr marL="342900" indent="-342900">
              <a:buFont typeface="+mj-lt"/>
              <a:buAutoNum type="arabicPeriod"/>
            </a:pPr>
            <a:endParaRPr lang="sv-SE" sz="2000" b="1" dirty="0" smtClean="0"/>
          </a:p>
          <a:p>
            <a:r>
              <a:rPr lang="sv-SE" sz="2000" b="1" dirty="0" smtClean="0"/>
              <a:t>            </a:t>
            </a:r>
            <a:endParaRPr lang="sv-SE" sz="2400" b="1" dirty="0"/>
          </a:p>
          <a:p>
            <a:r>
              <a:rPr lang="sv-SE" sz="2400" b="1" dirty="0"/>
              <a:t>  </a:t>
            </a:r>
            <a:endParaRPr lang="sv-SE" sz="2400" dirty="0"/>
          </a:p>
          <a:p>
            <a:pPr marL="342900" indent="-342900">
              <a:buFont typeface="+mj-lt"/>
              <a:buAutoNum type="arabicPeriod"/>
            </a:pPr>
            <a:endParaRPr lang="sv-SE" sz="2400" b="1" dirty="0" smtClean="0"/>
          </a:p>
          <a:p>
            <a:r>
              <a:rPr lang="sv-SE" sz="2400" b="1" dirty="0" smtClean="0"/>
              <a:t>         </a:t>
            </a:r>
            <a:endParaRPr lang="sv-SE" dirty="0"/>
          </a:p>
          <a:p>
            <a:endParaRPr lang="sv-SE" dirty="0" smtClean="0"/>
          </a:p>
          <a:p>
            <a:pPr marL="285750" indent="-285750">
              <a:buFont typeface="Wingdings" panose="05000000000000000000" pitchFamily="2" charset="2"/>
              <a:buChar char="q"/>
            </a:pPr>
            <a:endParaRPr lang="sv-SE" dirty="0"/>
          </a:p>
        </p:txBody>
      </p:sp>
    </p:spTree>
    <p:extLst>
      <p:ext uri="{BB962C8B-B14F-4D97-AF65-F5344CB8AC3E}">
        <p14:creationId xmlns:p14="http://schemas.microsoft.com/office/powerpoint/2010/main" val="2582098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88640"/>
            <a:ext cx="8229600" cy="691480"/>
          </a:xfrm>
        </p:spPr>
        <p:txBody>
          <a:bodyPr/>
          <a:lstStyle/>
          <a:p>
            <a:r>
              <a:rPr lang="sv-SE" sz="3200" dirty="0" smtClean="0"/>
              <a:t/>
            </a:r>
            <a:br>
              <a:rPr lang="sv-SE" sz="3200" dirty="0" smtClean="0"/>
            </a:br>
            <a:r>
              <a:rPr lang="sv-SE" sz="3200" dirty="0" smtClean="0"/>
              <a:t>Kalium-40 metoden</a:t>
            </a:r>
            <a:endParaRPr lang="sv-SE" sz="3200" dirty="0"/>
          </a:p>
        </p:txBody>
      </p:sp>
      <p:pic>
        <p:nvPicPr>
          <p:cNvPr id="1026" name="Picture 2" descr="C:\Users\hakan\Documents\Radioaktiva ämnen\Sönderfall\Kalium-40-decay-schem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247900"/>
            <a:ext cx="82105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835696" y="4610100"/>
            <a:ext cx="6408712" cy="830997"/>
          </a:xfrm>
          <a:prstGeom prst="rect">
            <a:avLst/>
          </a:prstGeom>
          <a:noFill/>
        </p:spPr>
        <p:txBody>
          <a:bodyPr wrap="square" rtlCol="0">
            <a:spAutoFit/>
          </a:bodyPr>
          <a:lstStyle/>
          <a:p>
            <a:r>
              <a:rPr lang="sv-SE" sz="1600" dirty="0" smtClean="0">
                <a:solidFill>
                  <a:srgbClr val="00B050"/>
                </a:solidFill>
              </a:rPr>
              <a:t>Elektroninfångning</a:t>
            </a:r>
            <a:r>
              <a:rPr lang="sv-SE" sz="1600" dirty="0" smtClean="0"/>
              <a:t>: En proton i kärnan absorberar en elektron och omvandlas till en neutron. En elektron i ett yttre skal ersätter den infångade elektronen och sänder ut </a:t>
            </a:r>
            <a:r>
              <a:rPr lang="sv-SE" sz="1600" dirty="0" smtClean="0">
                <a:solidFill>
                  <a:srgbClr val="FF0000"/>
                </a:solidFill>
              </a:rPr>
              <a:t>gammastrålning</a:t>
            </a:r>
            <a:r>
              <a:rPr lang="sv-SE" sz="1600" dirty="0" smtClean="0"/>
              <a:t>.</a:t>
            </a:r>
            <a:endParaRPr lang="sv-SE" sz="2400" baseline="30000" dirty="0"/>
          </a:p>
        </p:txBody>
      </p:sp>
      <p:cxnSp>
        <p:nvCxnSpPr>
          <p:cNvPr id="5" name="Rak pil 4"/>
          <p:cNvCxnSpPr/>
          <p:nvPr/>
        </p:nvCxnSpPr>
        <p:spPr>
          <a:xfrm flipH="1" flipV="1">
            <a:off x="3995936" y="3212976"/>
            <a:ext cx="936104" cy="13971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1835696" y="980728"/>
            <a:ext cx="5832648" cy="707886"/>
          </a:xfrm>
          <a:prstGeom prst="rect">
            <a:avLst/>
          </a:prstGeom>
          <a:noFill/>
        </p:spPr>
        <p:txBody>
          <a:bodyPr wrap="square" rtlCol="0">
            <a:spAutoFit/>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Halveringstid  1,25*10</a:t>
            </a:r>
            <a:r>
              <a:rPr lang="sv-SE" sz="20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9  </a:t>
            </a:r>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(1,25 miljarder) år</a:t>
            </a:r>
          </a:p>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0,012 % av totala kaliummängden</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ruta 5"/>
          <p:cNvSpPr txBox="1"/>
          <p:nvPr/>
        </p:nvSpPr>
        <p:spPr>
          <a:xfrm>
            <a:off x="3563888" y="2268488"/>
            <a:ext cx="1728192" cy="369332"/>
          </a:xfrm>
          <a:prstGeom prst="rect">
            <a:avLst/>
          </a:prstGeom>
          <a:solidFill>
            <a:schemeClr val="bg1"/>
          </a:solidFill>
        </p:spPr>
        <p:txBody>
          <a:bodyPr wrap="square" rtlCol="0">
            <a:spAutoFit/>
          </a:bodyPr>
          <a:lstStyle/>
          <a:p>
            <a:r>
              <a:rPr lang="sv-SE" dirty="0" smtClean="0"/>
              <a:t>1,25*10</a:t>
            </a:r>
            <a:r>
              <a:rPr lang="sv-SE" baseline="30000" dirty="0" smtClean="0"/>
              <a:t>9 </a:t>
            </a:r>
            <a:r>
              <a:rPr lang="sv-SE" dirty="0" smtClean="0"/>
              <a:t>år</a:t>
            </a:r>
            <a:r>
              <a:rPr lang="sv-SE" baseline="30000" dirty="0" smtClean="0"/>
              <a:t> </a:t>
            </a:r>
            <a:endParaRPr lang="sv-SE" dirty="0"/>
          </a:p>
        </p:txBody>
      </p:sp>
      <p:sp>
        <p:nvSpPr>
          <p:cNvPr id="7" name="textruta 6"/>
          <p:cNvSpPr txBox="1"/>
          <p:nvPr/>
        </p:nvSpPr>
        <p:spPr>
          <a:xfrm>
            <a:off x="5436096" y="2348880"/>
            <a:ext cx="360040" cy="369332"/>
          </a:xfrm>
          <a:prstGeom prst="rect">
            <a:avLst/>
          </a:prstGeom>
          <a:solidFill>
            <a:schemeClr val="bg1"/>
          </a:solidFill>
        </p:spPr>
        <p:txBody>
          <a:bodyPr wrap="square" rtlCol="0">
            <a:spAutoFit/>
          </a:bodyPr>
          <a:lstStyle/>
          <a:p>
            <a:endParaRPr lang="sv-SE" dirty="0"/>
          </a:p>
        </p:txBody>
      </p:sp>
      <p:sp>
        <p:nvSpPr>
          <p:cNvPr id="8" name="textruta 7"/>
          <p:cNvSpPr txBox="1"/>
          <p:nvPr/>
        </p:nvSpPr>
        <p:spPr>
          <a:xfrm>
            <a:off x="827584" y="5589240"/>
            <a:ext cx="7776864" cy="1200329"/>
          </a:xfrm>
          <a:prstGeom prst="rect">
            <a:avLst/>
          </a:prstGeom>
          <a:noFill/>
        </p:spPr>
        <p:txBody>
          <a:bodyPr wrap="square" rtlCol="0">
            <a:spAutoFit/>
          </a:bodyPr>
          <a:lstStyle/>
          <a:p>
            <a:r>
              <a:rPr lang="sv-SE" dirty="0" smtClean="0">
                <a:latin typeface="Comic Sans MS" panose="030F0702030302020204" pitchFamily="66" charset="0"/>
              </a:rPr>
              <a:t>Åldern bestäms av: </a:t>
            </a:r>
          </a:p>
          <a:p>
            <a:r>
              <a:rPr lang="sv-SE" dirty="0" smtClean="0">
                <a:latin typeface="Comic Sans MS" panose="030F0702030302020204" pitchFamily="66" charset="0"/>
              </a:rPr>
              <a:t>T </a:t>
            </a:r>
            <a:r>
              <a:rPr lang="sv-SE" dirty="0">
                <a:latin typeface="Comic Sans MS" panose="030F0702030302020204" pitchFamily="66" charset="0"/>
              </a:rPr>
              <a:t>= </a:t>
            </a:r>
            <a:r>
              <a:rPr lang="sv-SE" dirty="0" smtClean="0">
                <a:latin typeface="Comic Sans MS" panose="030F0702030302020204" pitchFamily="66" charset="0"/>
              </a:rPr>
              <a:t>T</a:t>
            </a:r>
            <a:r>
              <a:rPr lang="sv-SE" baseline="-25000" dirty="0" smtClean="0">
                <a:latin typeface="Comic Sans MS" panose="030F0702030302020204" pitchFamily="66" charset="0"/>
              </a:rPr>
              <a:t>1/2</a:t>
            </a:r>
            <a:r>
              <a:rPr lang="sv-SE" dirty="0" smtClean="0">
                <a:latin typeface="Comic Sans MS" panose="030F0702030302020204" pitchFamily="66" charset="0"/>
              </a:rPr>
              <a:t> </a:t>
            </a:r>
            <a:r>
              <a:rPr lang="sv-SE" dirty="0">
                <a:latin typeface="Comic Sans MS" panose="030F0702030302020204" pitchFamily="66" charset="0"/>
              </a:rPr>
              <a:t>x ln[1 + (argon-40)/(</a:t>
            </a:r>
            <a:r>
              <a:rPr lang="sv-SE" dirty="0" smtClean="0">
                <a:latin typeface="Comic Sans MS" panose="030F0702030302020204" pitchFamily="66" charset="0"/>
              </a:rPr>
              <a:t>0,1072 </a:t>
            </a:r>
            <a:r>
              <a:rPr lang="sv-SE" dirty="0">
                <a:latin typeface="Comic Sans MS" panose="030F0702030302020204" pitchFamily="66" charset="0"/>
              </a:rPr>
              <a:t>x </a:t>
            </a:r>
            <a:r>
              <a:rPr lang="sv-SE" dirty="0" smtClean="0">
                <a:latin typeface="Comic Sans MS" panose="030F0702030302020204" pitchFamily="66" charset="0"/>
              </a:rPr>
              <a:t>(kalium-40</a:t>
            </a:r>
            <a:r>
              <a:rPr lang="sv-SE" dirty="0">
                <a:latin typeface="Comic Sans MS" panose="030F0702030302020204" pitchFamily="66" charset="0"/>
              </a:rPr>
              <a:t>))]/ln(2</a:t>
            </a:r>
            <a:r>
              <a:rPr lang="sv-SE" dirty="0" smtClean="0">
                <a:latin typeface="Comic Sans MS" panose="030F0702030302020204" pitchFamily="66" charset="0"/>
              </a:rPr>
              <a:t>)</a:t>
            </a:r>
          </a:p>
          <a:p>
            <a:r>
              <a:rPr lang="sv-SE" sz="1400" dirty="0" smtClean="0">
                <a:latin typeface="Comic Sans MS" panose="030F0702030302020204" pitchFamily="66" charset="0"/>
              </a:rPr>
              <a:t>T är tiden i år, T</a:t>
            </a:r>
            <a:r>
              <a:rPr lang="sv-SE" sz="1400" baseline="-25000" dirty="0" smtClean="0">
                <a:latin typeface="Comic Sans MS" panose="030F0702030302020204" pitchFamily="66" charset="0"/>
              </a:rPr>
              <a:t>1/2</a:t>
            </a:r>
            <a:r>
              <a:rPr lang="sv-SE" sz="1400" dirty="0" smtClean="0">
                <a:latin typeface="Comic Sans MS" panose="030F0702030302020204" pitchFamily="66" charset="0"/>
              </a:rPr>
              <a:t> är halveringstiden 1,25 miljarder år och ln är den naturliga logaritmen </a:t>
            </a:r>
            <a:r>
              <a:rPr lang="sv-SE" dirty="0" smtClean="0">
                <a:latin typeface="Comic Sans MS" panose="030F0702030302020204" pitchFamily="66" charset="0"/>
              </a:rPr>
              <a:t> </a:t>
            </a:r>
          </a:p>
          <a:p>
            <a:r>
              <a:rPr lang="sv-SE" dirty="0">
                <a:latin typeface="Comic Sans MS" panose="030F0702030302020204" pitchFamily="66" charset="0"/>
              </a:rPr>
              <a:t>	</a:t>
            </a:r>
            <a:r>
              <a:rPr lang="sv-SE" dirty="0" smtClean="0">
                <a:latin typeface="Comic Sans MS" panose="030F0702030302020204" pitchFamily="66" charset="0"/>
              </a:rPr>
              <a:t>	</a:t>
            </a:r>
          </a:p>
        </p:txBody>
      </p:sp>
      <p:sp>
        <p:nvSpPr>
          <p:cNvPr id="9" name="Rektangel 8"/>
          <p:cNvSpPr/>
          <p:nvPr/>
        </p:nvSpPr>
        <p:spPr>
          <a:xfrm>
            <a:off x="7346941" y="6433453"/>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69020926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8229600" cy="548680"/>
          </a:xfrm>
        </p:spPr>
        <p:txBody>
          <a:bodyPr/>
          <a:lstStyle/>
          <a:p>
            <a:r>
              <a:rPr lang="sv-SE" sz="2400" dirty="0" smtClean="0"/>
              <a:t>Kalium-40 metoden</a:t>
            </a: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72" y="1124744"/>
            <a:ext cx="750350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08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54658" y="116632"/>
            <a:ext cx="5533666" cy="648072"/>
          </a:xfrm>
        </p:spPr>
        <p:txBody>
          <a:bodyPr/>
          <a:lstStyle/>
          <a:p>
            <a:r>
              <a:rPr lang="sv-SE" sz="3600" dirty="0" smtClean="0"/>
              <a:t>Dateringsmetoder</a:t>
            </a:r>
            <a:endParaRPr lang="sv-SE" sz="3600" dirty="0"/>
          </a:p>
        </p:txBody>
      </p:sp>
      <p:sp>
        <p:nvSpPr>
          <p:cNvPr id="3" name="textruta 2"/>
          <p:cNvSpPr txBox="1"/>
          <p:nvPr/>
        </p:nvSpPr>
        <p:spPr>
          <a:xfrm>
            <a:off x="2915816" y="644569"/>
            <a:ext cx="3024336" cy="461665"/>
          </a:xfrm>
          <a:prstGeom prst="rect">
            <a:avLst/>
          </a:prstGeom>
          <a:noFill/>
        </p:spPr>
        <p:txBody>
          <a:bodyPr wrap="square" rtlCol="0">
            <a:spAutoFit/>
          </a:bodyPr>
          <a:lstStyle/>
          <a:p>
            <a:pPr algn="ctr"/>
            <a:r>
              <a:rPr lang="sv-SE" sz="2400" b="1" dirty="0" smtClean="0"/>
              <a:t>Kol-14 metoden</a:t>
            </a:r>
            <a:endParaRPr lang="sv-SE"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06728"/>
            <a:ext cx="6336705" cy="50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619672" y="2348880"/>
            <a:ext cx="432048"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rot="16200000">
            <a:off x="802530" y="3316342"/>
            <a:ext cx="2304256" cy="369332"/>
          </a:xfrm>
          <a:prstGeom prst="rect">
            <a:avLst/>
          </a:prstGeom>
          <a:noFill/>
        </p:spPr>
        <p:txBody>
          <a:bodyPr wrap="square" rtlCol="0">
            <a:spAutoFit/>
          </a:bodyPr>
          <a:lstStyle/>
          <a:p>
            <a:r>
              <a:rPr lang="sv-SE" b="1" dirty="0" smtClean="0">
                <a:latin typeface="Arial Unicode MS" panose="020B0604020202020204" pitchFamily="34" charset="-128"/>
                <a:ea typeface="Arial Unicode MS" panose="020B0604020202020204" pitchFamily="34" charset="-128"/>
                <a:cs typeface="Arial Unicode MS" panose="020B0604020202020204" pitchFamily="34" charset="-128"/>
              </a:rPr>
              <a:t>Antal </a:t>
            </a:r>
            <a:r>
              <a:rPr lang="sv-SE"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14</a:t>
            </a:r>
            <a:r>
              <a:rPr lang="sv-SE" b="1" dirty="0" smtClean="0">
                <a:latin typeface="Arial Unicode MS" panose="020B0604020202020204" pitchFamily="34" charset="-128"/>
                <a:ea typeface="Arial Unicode MS" panose="020B0604020202020204" pitchFamily="34" charset="-128"/>
                <a:cs typeface="Arial Unicode MS" panose="020B0604020202020204" pitchFamily="34" charset="-128"/>
              </a:rPr>
              <a:t>C atomer</a:t>
            </a:r>
            <a:r>
              <a:rPr lang="sv-SE" dirty="0" smtClean="0"/>
              <a:t> </a:t>
            </a:r>
            <a:r>
              <a:rPr lang="sv-SE" dirty="0" smtClean="0">
                <a:latin typeface="Lucida Calligraphy" panose="03010101010101010101" pitchFamily="66" charset="0"/>
              </a:rPr>
              <a:t>N</a:t>
            </a:r>
            <a:endParaRPr lang="sv-SE" dirty="0">
              <a:latin typeface="Lucida Calligraphy" panose="03010101010101010101" pitchFamily="66" charset="0"/>
            </a:endParaRPr>
          </a:p>
        </p:txBody>
      </p:sp>
      <p:sp>
        <p:nvSpPr>
          <p:cNvPr id="6" name="Rektangel 5"/>
          <p:cNvSpPr/>
          <p:nvPr/>
        </p:nvSpPr>
        <p:spPr>
          <a:xfrm>
            <a:off x="3707904" y="3140968"/>
            <a:ext cx="1872208" cy="27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p:cNvSpPr/>
          <p:nvPr/>
        </p:nvSpPr>
        <p:spPr>
          <a:xfrm>
            <a:off x="4067944" y="3276550"/>
            <a:ext cx="1224136" cy="44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3707904" y="3140968"/>
            <a:ext cx="2448272" cy="646331"/>
          </a:xfrm>
          <a:prstGeom prst="rect">
            <a:avLst/>
          </a:prstGeom>
          <a:noFill/>
        </p:spPr>
        <p:txBody>
          <a:bodyPr wrap="square" rtlCol="0">
            <a:spAutoFit/>
          </a:bodyPr>
          <a:lstStyle/>
          <a:p>
            <a:pPr algn="ctr"/>
            <a:r>
              <a:rPr lang="sv-SE" b="1" dirty="0" smtClean="0">
                <a:solidFill>
                  <a:srgbClr val="FF0000"/>
                </a:solidFill>
                <a:latin typeface="+mj-lt"/>
              </a:rPr>
              <a:t>Efter 1 halveringstid</a:t>
            </a:r>
          </a:p>
          <a:p>
            <a:pPr algn="ctr"/>
            <a:r>
              <a:rPr lang="sv-SE" b="1" dirty="0" smtClean="0">
                <a:solidFill>
                  <a:srgbClr val="FF0000"/>
                </a:solidFill>
                <a:latin typeface="+mj-lt"/>
              </a:rPr>
              <a:t>5730 år</a:t>
            </a:r>
            <a:endParaRPr lang="sv-SE" b="1" dirty="0">
              <a:solidFill>
                <a:srgbClr val="FF0000"/>
              </a:solidFill>
              <a:latin typeface="+mj-lt"/>
            </a:endParaRPr>
          </a:p>
        </p:txBody>
      </p:sp>
      <p:sp>
        <p:nvSpPr>
          <p:cNvPr id="9" name="Rektangel 8"/>
          <p:cNvSpPr/>
          <p:nvPr/>
        </p:nvSpPr>
        <p:spPr>
          <a:xfrm>
            <a:off x="4427984" y="4005064"/>
            <a:ext cx="18722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p:cNvSpPr/>
          <p:nvPr/>
        </p:nvSpPr>
        <p:spPr>
          <a:xfrm>
            <a:off x="4701502" y="4221088"/>
            <a:ext cx="1260140" cy="343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p:cNvSpPr txBox="1"/>
          <p:nvPr/>
        </p:nvSpPr>
        <p:spPr>
          <a:xfrm>
            <a:off x="4463988" y="3928410"/>
            <a:ext cx="2556284" cy="646331"/>
          </a:xfrm>
          <a:prstGeom prst="rect">
            <a:avLst/>
          </a:prstGeom>
          <a:noFill/>
        </p:spPr>
        <p:txBody>
          <a:bodyPr wrap="square" rtlCol="0">
            <a:spAutoFit/>
          </a:bodyPr>
          <a:lstStyle/>
          <a:p>
            <a:pPr algn="ctr"/>
            <a:r>
              <a:rPr lang="sv-SE" b="1" dirty="0" smtClean="0">
                <a:solidFill>
                  <a:srgbClr val="00B050"/>
                </a:solidFill>
                <a:latin typeface="+mj-lt"/>
              </a:rPr>
              <a:t>Efter 2 halveringstider 11460 år</a:t>
            </a:r>
            <a:endParaRPr lang="sv-SE" b="1" dirty="0">
              <a:solidFill>
                <a:srgbClr val="00B050"/>
              </a:solidFill>
              <a:latin typeface="+mj-lt"/>
            </a:endParaRPr>
          </a:p>
        </p:txBody>
      </p:sp>
      <p:sp>
        <p:nvSpPr>
          <p:cNvPr id="12" name="Rektangel 11"/>
          <p:cNvSpPr/>
          <p:nvPr/>
        </p:nvSpPr>
        <p:spPr>
          <a:xfrm>
            <a:off x="5400091" y="4564260"/>
            <a:ext cx="2196245" cy="366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p:cNvSpPr/>
          <p:nvPr/>
        </p:nvSpPr>
        <p:spPr>
          <a:xfrm>
            <a:off x="5742130" y="4747473"/>
            <a:ext cx="1422158" cy="33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p:cNvSpPr txBox="1"/>
          <p:nvPr/>
        </p:nvSpPr>
        <p:spPr>
          <a:xfrm>
            <a:off x="5382396" y="4546996"/>
            <a:ext cx="2573981" cy="646331"/>
          </a:xfrm>
          <a:prstGeom prst="rect">
            <a:avLst/>
          </a:prstGeom>
          <a:noFill/>
        </p:spPr>
        <p:txBody>
          <a:bodyPr wrap="square" rtlCol="0">
            <a:spAutoFit/>
          </a:bodyPr>
          <a:lstStyle/>
          <a:p>
            <a:r>
              <a:rPr lang="sv-SE" b="1" dirty="0">
                <a:solidFill>
                  <a:srgbClr val="0070C0"/>
                </a:solidFill>
                <a:latin typeface="+mj-lt"/>
              </a:rPr>
              <a:t>Efter 3 halveringstider</a:t>
            </a:r>
          </a:p>
          <a:p>
            <a:pPr algn="ctr"/>
            <a:r>
              <a:rPr lang="sv-SE" b="1" dirty="0">
                <a:solidFill>
                  <a:srgbClr val="0070C0"/>
                </a:solidFill>
                <a:latin typeface="+mj-lt"/>
              </a:rPr>
              <a:t>17190 år</a:t>
            </a:r>
          </a:p>
        </p:txBody>
      </p:sp>
      <p:sp>
        <p:nvSpPr>
          <p:cNvPr id="16" name="Rektangel 15"/>
          <p:cNvSpPr/>
          <p:nvPr/>
        </p:nvSpPr>
        <p:spPr>
          <a:xfrm>
            <a:off x="4067944" y="5949280"/>
            <a:ext cx="1674186" cy="30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textruta 17"/>
          <p:cNvSpPr txBox="1"/>
          <p:nvPr/>
        </p:nvSpPr>
        <p:spPr>
          <a:xfrm>
            <a:off x="3563888" y="5949280"/>
            <a:ext cx="2376264" cy="369332"/>
          </a:xfrm>
          <a:prstGeom prst="rect">
            <a:avLst/>
          </a:prstGeom>
          <a:noFill/>
        </p:spPr>
        <p:txBody>
          <a:bodyPr wrap="square" rtlCol="0">
            <a:spAutoFit/>
          </a:bodyPr>
          <a:lstStyle/>
          <a:p>
            <a:pPr algn="ctr"/>
            <a:r>
              <a:rPr lang="sv-SE" b="1" dirty="0">
                <a:latin typeface="+mj-lt"/>
              </a:rPr>
              <a:t>Tid år</a:t>
            </a:r>
          </a:p>
        </p:txBody>
      </p:sp>
      <p:sp>
        <p:nvSpPr>
          <p:cNvPr id="19" name="Rektangel 18"/>
          <p:cNvSpPr/>
          <p:nvPr/>
        </p:nvSpPr>
        <p:spPr>
          <a:xfrm>
            <a:off x="7020272" y="5949280"/>
            <a:ext cx="93610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6273952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932228" y="786369"/>
            <a:ext cx="3024336" cy="461665"/>
          </a:xfrm>
          <a:prstGeom prst="rect">
            <a:avLst/>
          </a:prstGeom>
          <a:noFill/>
        </p:spPr>
        <p:txBody>
          <a:bodyPr wrap="square" rtlCol="0">
            <a:spAutoFit/>
          </a:bodyPr>
          <a:lstStyle/>
          <a:p>
            <a:pPr algn="ctr"/>
            <a:r>
              <a:rPr lang="sv-SE" sz="2400" b="1" dirty="0" smtClean="0"/>
              <a:t>Kol-14 metoden</a:t>
            </a:r>
            <a:endParaRPr lang="sv-SE" sz="24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771" y="908719"/>
            <a:ext cx="4667250" cy="5920613"/>
          </a:xfrm>
          <a:prstGeom prst="rect">
            <a:avLst/>
          </a:prstGeom>
          <a:solidFill>
            <a:srgbClr val="B99B7D"/>
          </a:solidFill>
          <a:ln>
            <a:noFill/>
          </a:ln>
        </p:spPr>
      </p:pic>
      <p:sp>
        <p:nvSpPr>
          <p:cNvPr id="12" name="textruta 11"/>
          <p:cNvSpPr txBox="1"/>
          <p:nvPr/>
        </p:nvSpPr>
        <p:spPr>
          <a:xfrm>
            <a:off x="2932228" y="188640"/>
            <a:ext cx="3367964" cy="584775"/>
          </a:xfrm>
          <a:prstGeom prst="rect">
            <a:avLst/>
          </a:prstGeom>
          <a:noFill/>
        </p:spPr>
        <p:txBody>
          <a:bodyPr wrap="square" rtlCol="0">
            <a:spAutoFit/>
          </a:bodyPr>
          <a:lstStyle/>
          <a:p>
            <a:pPr algn="ctr"/>
            <a:r>
              <a:rPr lang="sv-SE" sz="3200" dirty="0" smtClean="0">
                <a:latin typeface="Arial Unicode MS" panose="020B0604020202020204" pitchFamily="34" charset="-128"/>
                <a:ea typeface="Arial Unicode MS" panose="020B0604020202020204" pitchFamily="34" charset="-128"/>
                <a:cs typeface="Arial Unicode MS" panose="020B0604020202020204" pitchFamily="34" charset="-128"/>
              </a:rPr>
              <a:t>Kol-14 kretslopp</a:t>
            </a:r>
            <a:endParaRPr lang="sv-SE"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Ellips 18"/>
          <p:cNvSpPr/>
          <p:nvPr/>
        </p:nvSpPr>
        <p:spPr>
          <a:xfrm>
            <a:off x="4901980" y="4307837"/>
            <a:ext cx="432048" cy="288032"/>
          </a:xfrm>
          <a:prstGeom prst="ellipse">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med rundade hörn 21"/>
          <p:cNvSpPr/>
          <p:nvPr/>
        </p:nvSpPr>
        <p:spPr>
          <a:xfrm>
            <a:off x="5724127" y="6129300"/>
            <a:ext cx="1053893" cy="324036"/>
          </a:xfrm>
          <a:prstGeom prst="roundRect">
            <a:avLst>
              <a:gd name="adj" fmla="val 50000"/>
            </a:avLst>
          </a:prstGeom>
          <a:solidFill>
            <a:srgbClr val="B99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p:cNvSpPr txBox="1"/>
          <p:nvPr/>
        </p:nvSpPr>
        <p:spPr>
          <a:xfrm>
            <a:off x="5652120" y="6129300"/>
            <a:ext cx="1125901" cy="369332"/>
          </a:xfrm>
          <a:prstGeom prst="rect">
            <a:avLst/>
          </a:prstGeom>
          <a:noFill/>
        </p:spPr>
        <p:txBody>
          <a:bodyPr wrap="square" rtlCol="0">
            <a:spAutoFit/>
          </a:bodyPr>
          <a:lstStyle/>
          <a:p>
            <a:r>
              <a:rPr lang="sv-SE" dirty="0" smtClean="0"/>
              <a:t> </a:t>
            </a: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Kväve -14</a:t>
            </a:r>
          </a:p>
        </p:txBody>
      </p:sp>
      <p:sp>
        <p:nvSpPr>
          <p:cNvPr id="24" name="Rektangel med rundade hörn 23"/>
          <p:cNvSpPr/>
          <p:nvPr/>
        </p:nvSpPr>
        <p:spPr>
          <a:xfrm>
            <a:off x="3196712" y="6597352"/>
            <a:ext cx="860755" cy="165351"/>
          </a:xfrm>
          <a:prstGeom prst="roundRect">
            <a:avLst/>
          </a:prstGeom>
          <a:solidFill>
            <a:srgbClr val="B29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p:cNvSpPr txBox="1"/>
          <p:nvPr/>
        </p:nvSpPr>
        <p:spPr>
          <a:xfrm>
            <a:off x="3131841" y="6498632"/>
            <a:ext cx="792088" cy="307777"/>
          </a:xfrm>
          <a:prstGeom prst="rect">
            <a:avLst/>
          </a:prstGeom>
          <a:noFill/>
        </p:spPr>
        <p:txBody>
          <a:bodyPr wrap="square" rtlCol="0">
            <a:spAutoFit/>
          </a:bodyPr>
          <a:lstStyle/>
          <a:p>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Kol-14</a:t>
            </a:r>
          </a:p>
        </p:txBody>
      </p:sp>
      <p:sp>
        <p:nvSpPr>
          <p:cNvPr id="26" name="Rektangel med rundade hörn 25"/>
          <p:cNvSpPr/>
          <p:nvPr/>
        </p:nvSpPr>
        <p:spPr>
          <a:xfrm>
            <a:off x="3923929" y="6129300"/>
            <a:ext cx="978051" cy="184666"/>
          </a:xfrm>
          <a:prstGeom prst="roundRect">
            <a:avLst/>
          </a:prstGeom>
          <a:solidFill>
            <a:srgbClr val="B29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textruta 26"/>
          <p:cNvSpPr txBox="1"/>
          <p:nvPr/>
        </p:nvSpPr>
        <p:spPr>
          <a:xfrm>
            <a:off x="3956191" y="5867690"/>
            <a:ext cx="1146496" cy="523220"/>
          </a:xfrm>
          <a:prstGeom prst="rect">
            <a:avLst/>
          </a:prstGeom>
          <a:noFill/>
        </p:spPr>
        <p:txBody>
          <a:bodyPr wrap="square" rtlCol="0">
            <a:spAutoFit/>
          </a:bodyPr>
          <a:lstStyle/>
          <a:p>
            <a:pPr algn="ct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Beta-sönderfall</a:t>
            </a:r>
          </a:p>
        </p:txBody>
      </p:sp>
      <p:sp>
        <p:nvSpPr>
          <p:cNvPr id="7" name="Rektangel med rundade hörn 6"/>
          <p:cNvSpPr/>
          <p:nvPr/>
        </p:nvSpPr>
        <p:spPr>
          <a:xfrm>
            <a:off x="3923929" y="2574775"/>
            <a:ext cx="1410099" cy="153889"/>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956285" y="2443970"/>
            <a:ext cx="1695835" cy="276999"/>
          </a:xfrm>
          <a:prstGeom prst="rect">
            <a:avLst/>
          </a:prstGeom>
          <a:noFill/>
        </p:spPr>
        <p:txBody>
          <a:bodyPr wrap="square" rtlCol="0">
            <a:spAutoFit/>
          </a:bodyPr>
          <a:lstStyle/>
          <a:p>
            <a:r>
              <a:rPr lang="sv-SE" sz="1200" b="1" dirty="0" smtClean="0">
                <a:latin typeface="Arial" panose="020B0604020202020204" pitchFamily="34" charset="0"/>
                <a:cs typeface="Arial" panose="020B0604020202020204" pitchFamily="34" charset="0"/>
              </a:rPr>
              <a:t>Elektroninfångning</a:t>
            </a:r>
            <a:endParaRPr lang="sv-SE" sz="1200" b="1" dirty="0">
              <a:latin typeface="Arial" panose="020B0604020202020204" pitchFamily="34" charset="0"/>
              <a:cs typeface="Arial" panose="020B0604020202020204" pitchFamily="34" charset="0"/>
            </a:endParaRPr>
          </a:p>
        </p:txBody>
      </p:sp>
      <p:sp>
        <p:nvSpPr>
          <p:cNvPr id="17" name="Rektangel med rundade hörn 16"/>
          <p:cNvSpPr/>
          <p:nvPr/>
        </p:nvSpPr>
        <p:spPr>
          <a:xfrm>
            <a:off x="3956285" y="3717032"/>
            <a:ext cx="2343907" cy="590805"/>
          </a:xfrm>
          <a:prstGeom prst="roundRect">
            <a:avLst>
              <a:gd name="adj" fmla="val 50000"/>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4052910" y="3732712"/>
            <a:ext cx="2709793" cy="523220"/>
          </a:xfrm>
          <a:prstGeom prst="rect">
            <a:avLst/>
          </a:prstGeom>
          <a:noFill/>
        </p:spPr>
        <p:txBody>
          <a:bodyPr wrap="square" rtlCol="0">
            <a:spAutoFit/>
          </a:bodyPr>
          <a:lstStyle/>
          <a:p>
            <a:pPr algn="ctr"/>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Växter tar upp koldioxid och inlagrar C-14 genom fotosyntes </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ektangel med rundade hörn 20"/>
          <p:cNvSpPr/>
          <p:nvPr/>
        </p:nvSpPr>
        <p:spPr>
          <a:xfrm>
            <a:off x="5102687" y="4595869"/>
            <a:ext cx="1675333" cy="633331"/>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textruta 19"/>
          <p:cNvSpPr txBox="1"/>
          <p:nvPr/>
        </p:nvSpPr>
        <p:spPr>
          <a:xfrm>
            <a:off x="5102687" y="4314617"/>
            <a:ext cx="1660017" cy="954107"/>
          </a:xfrm>
          <a:prstGeom prst="rect">
            <a:avLst/>
          </a:prstGeom>
          <a:noFill/>
        </p:spPr>
        <p:txBody>
          <a:bodyPr wrap="square" rtlCol="0">
            <a:spAutoFit/>
          </a:bodyPr>
          <a:lstStyle/>
          <a:p>
            <a:pPr algn="ctr"/>
            <a:r>
              <a:rPr lang="sv-SE" sz="1400" dirty="0">
                <a:latin typeface="Arial Unicode MS" panose="020B0604020202020204" pitchFamily="34" charset="-128"/>
                <a:ea typeface="Arial Unicode MS" panose="020B0604020202020204" pitchFamily="34" charset="-128"/>
                <a:cs typeface="Arial Unicode MS" panose="020B0604020202020204" pitchFamily="34" charset="-128"/>
              </a:rPr>
              <a:t>Djur och människor äter växter och tar upp kol-14</a:t>
            </a:r>
          </a:p>
        </p:txBody>
      </p:sp>
      <p:sp>
        <p:nvSpPr>
          <p:cNvPr id="29" name="Rektangel med rundade hörn 28"/>
          <p:cNvSpPr/>
          <p:nvPr/>
        </p:nvSpPr>
        <p:spPr>
          <a:xfrm>
            <a:off x="3131840" y="2934465"/>
            <a:ext cx="925627" cy="360040"/>
          </a:xfrm>
          <a:prstGeom prst="roundRect">
            <a:avLst>
              <a:gd name="adj" fmla="val 31047"/>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textruta 29"/>
          <p:cNvSpPr txBox="1"/>
          <p:nvPr/>
        </p:nvSpPr>
        <p:spPr>
          <a:xfrm>
            <a:off x="3196712" y="2934465"/>
            <a:ext cx="1015248"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Kväve-14</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Rektangel med rundade hörn 30"/>
          <p:cNvSpPr/>
          <p:nvPr/>
        </p:nvSpPr>
        <p:spPr>
          <a:xfrm>
            <a:off x="3594653" y="1017201"/>
            <a:ext cx="1508034" cy="395575"/>
          </a:xfrm>
          <a:prstGeom prst="roundRect">
            <a:avLst/>
          </a:prstGeom>
          <a:solidFill>
            <a:srgbClr val="C4D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48" name="textruta 2047"/>
          <p:cNvSpPr txBox="1"/>
          <p:nvPr/>
        </p:nvSpPr>
        <p:spPr>
          <a:xfrm>
            <a:off x="3739346" y="1194749"/>
            <a:ext cx="1768758"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Kosmisk strålning</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9" name="Rektangel med rundade hörn 2048"/>
          <p:cNvSpPr/>
          <p:nvPr/>
        </p:nvSpPr>
        <p:spPr>
          <a:xfrm>
            <a:off x="5334028" y="2934465"/>
            <a:ext cx="966164" cy="180020"/>
          </a:xfrm>
          <a:prstGeom prst="roundRect">
            <a:avLst/>
          </a:prstGeom>
          <a:solidFill>
            <a:srgbClr val="A9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50" name="textruta 2049"/>
          <p:cNvSpPr txBox="1"/>
          <p:nvPr/>
        </p:nvSpPr>
        <p:spPr>
          <a:xfrm>
            <a:off x="5418720" y="2967752"/>
            <a:ext cx="892386" cy="307777"/>
          </a:xfrm>
          <a:prstGeom prst="rect">
            <a:avLst/>
          </a:prstGeom>
          <a:noFill/>
        </p:spPr>
        <p:txBody>
          <a:bodyPr wrap="square" rtlCol="0">
            <a:spAutoFit/>
          </a:bodyPr>
          <a:lstStyle/>
          <a:p>
            <a:r>
              <a:rPr lang="sv-SE" sz="1400" dirty="0" smtClean="0">
                <a:latin typeface="Arial Unicode MS" panose="020B0604020202020204" pitchFamily="34" charset="-128"/>
                <a:ea typeface="Arial Unicode MS" panose="020B0604020202020204" pitchFamily="34" charset="-128"/>
                <a:cs typeface="Arial Unicode MS" panose="020B0604020202020204" pitchFamily="34" charset="-128"/>
              </a:rPr>
              <a:t>Kol-14</a:t>
            </a:r>
            <a:endParaRPr lang="sv-SE"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ktangel 1"/>
          <p:cNvSpPr/>
          <p:nvPr/>
        </p:nvSpPr>
        <p:spPr>
          <a:xfrm>
            <a:off x="7336060" y="6393371"/>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650878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576064"/>
          </a:xfrm>
        </p:spPr>
        <p:txBody>
          <a:bodyPr/>
          <a:lstStyle/>
          <a:p>
            <a:r>
              <a:rPr lang="sv-SE" sz="3200" dirty="0" smtClean="0"/>
              <a:t>Kol-14 kretslopp</a:t>
            </a:r>
            <a:endParaRPr lang="sv-SE"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3528392" cy="524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313" y="922834"/>
            <a:ext cx="342609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4860032" y="5085184"/>
            <a:ext cx="3456384" cy="400110"/>
          </a:xfrm>
          <a:prstGeom prst="rect">
            <a:avLst/>
          </a:prstGeom>
          <a:noFill/>
        </p:spPr>
        <p:txBody>
          <a:bodyPr wrap="square" rtlCol="0">
            <a:spAutoFit/>
          </a:bodyPr>
          <a:lstStyle/>
          <a:p>
            <a:r>
              <a:rPr lang="sv-SE" sz="2000" b="1" dirty="0" smtClean="0"/>
              <a:t>C-14/C-12 = 1,4*10</a:t>
            </a:r>
            <a:r>
              <a:rPr lang="sv-SE" sz="2000" b="1" baseline="30000" dirty="0" smtClean="0"/>
              <a:t>-12</a:t>
            </a:r>
            <a:endParaRPr lang="sv-SE" sz="2000" b="1" dirty="0"/>
          </a:p>
        </p:txBody>
      </p:sp>
      <p:sp>
        <p:nvSpPr>
          <p:cNvPr id="3" name="Rektangel 2"/>
          <p:cNvSpPr/>
          <p:nvPr/>
        </p:nvSpPr>
        <p:spPr>
          <a:xfrm>
            <a:off x="3790793" y="3244334"/>
            <a:ext cx="1562414" cy="369332"/>
          </a:xfrm>
          <a:prstGeom prst="rect">
            <a:avLst/>
          </a:prstGeom>
        </p:spPr>
        <p:txBody>
          <a:bodyPr wrap="none">
            <a:spAutoFit/>
          </a:bodyPr>
          <a:lstStyle/>
          <a:p>
            <a:pPr algn="r"/>
            <a:r>
              <a:rPr lang="sv-SE" dirty="0"/>
              <a:t>Håkan Wieck</a:t>
            </a:r>
          </a:p>
        </p:txBody>
      </p:sp>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098356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1052736"/>
          </a:xfrm>
        </p:spPr>
        <p:txBody>
          <a:bodyPr/>
          <a:lstStyle/>
          <a:p>
            <a:r>
              <a:rPr lang="sv-SE" sz="2400" dirty="0" smtClean="0"/>
              <a:t>Kol-14 datering</a:t>
            </a:r>
            <a:endParaRPr lang="sv-SE"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18" y="1196750"/>
            <a:ext cx="5155342" cy="529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7308304" y="6402593"/>
            <a:ext cx="1152128" cy="261610"/>
          </a:xfrm>
          <a:prstGeom prst="rect">
            <a:avLst/>
          </a:prstGeom>
          <a:noFill/>
        </p:spPr>
        <p:txBody>
          <a:bodyPr wrap="square" rtlCol="0">
            <a:spAutoFit/>
          </a:bodyPr>
          <a:lstStyle/>
          <a:p>
            <a:r>
              <a:rPr lang="sv-SE" sz="1100" dirty="0" smtClean="0"/>
              <a:t>Håkan Wieck</a:t>
            </a:r>
            <a:endParaRPr lang="sv-SE" sz="1100" dirty="0"/>
          </a:p>
        </p:txBody>
      </p:sp>
    </p:spTree>
    <p:extLst>
      <p:ext uri="{BB962C8B-B14F-4D97-AF65-F5344CB8AC3E}">
        <p14:creationId xmlns:p14="http://schemas.microsoft.com/office/powerpoint/2010/main" val="3760152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29600" cy="619472"/>
          </a:xfrm>
        </p:spPr>
        <p:txBody>
          <a:bodyPr/>
          <a:lstStyle/>
          <a:p>
            <a:r>
              <a:rPr lang="sv-SE" sz="3200" dirty="0" smtClean="0"/>
              <a:t>Kol-14 datering</a:t>
            </a:r>
            <a:endParaRPr lang="sv-SE" sz="3200" dirty="0"/>
          </a:p>
        </p:txBody>
      </p:sp>
      <p:sp>
        <p:nvSpPr>
          <p:cNvPr id="3" name="textruta 2"/>
          <p:cNvSpPr txBox="1"/>
          <p:nvPr/>
        </p:nvSpPr>
        <p:spPr>
          <a:xfrm>
            <a:off x="1259632" y="1052736"/>
            <a:ext cx="6120680" cy="646331"/>
          </a:xfrm>
          <a:prstGeom prst="rect">
            <a:avLst/>
          </a:prstGeom>
          <a:noFill/>
        </p:spPr>
        <p:txBody>
          <a:bodyPr wrap="square" rtlCol="0">
            <a:spAutoFit/>
          </a:bodyPr>
          <a:lstStyle/>
          <a:p>
            <a:r>
              <a:rPr lang="sv-SE" dirty="0" smtClean="0"/>
              <a:t>1 g kol innehåller 7*10</a:t>
            </a:r>
            <a:r>
              <a:rPr lang="sv-SE" baseline="30000" dirty="0" smtClean="0"/>
              <a:t>10 </a:t>
            </a:r>
            <a:r>
              <a:rPr lang="sv-SE" dirty="0" smtClean="0"/>
              <a:t>atomer C-14 i jämvikt med atmosfären, dvs vid åldern 0 år. </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3878362923"/>
              </p:ext>
            </p:extLst>
          </p:nvPr>
        </p:nvGraphicFramePr>
        <p:xfrm>
          <a:off x="1403648" y="2276872"/>
          <a:ext cx="6096000" cy="2494280"/>
        </p:xfrm>
        <a:graphic>
          <a:graphicData uri="http://schemas.openxmlformats.org/drawingml/2006/table">
            <a:tbl>
              <a:tblPr firstRow="1" bandRow="1">
                <a:tableStyleId>{5C22544A-7EE6-4342-B048-85BDC9FD1C3A}</a:tableStyleId>
              </a:tblPr>
              <a:tblGrid>
                <a:gridCol w="2088232"/>
                <a:gridCol w="1975768"/>
                <a:gridCol w="2032000"/>
              </a:tblGrid>
              <a:tr h="370840">
                <a:tc>
                  <a:txBody>
                    <a:bodyPr/>
                    <a:lstStyle/>
                    <a:p>
                      <a:pPr algn="ctr"/>
                      <a:r>
                        <a:rPr lang="sv-SE" dirty="0" smtClean="0"/>
                        <a:t>Kvarvarande C-14</a:t>
                      </a:r>
                      <a:endParaRPr lang="sv-SE" dirty="0"/>
                    </a:p>
                  </a:txBody>
                  <a:tcPr/>
                </a:tc>
                <a:tc>
                  <a:txBody>
                    <a:bodyPr/>
                    <a:lstStyle/>
                    <a:p>
                      <a:pPr algn="ctr"/>
                      <a:r>
                        <a:rPr lang="sv-SE" dirty="0" smtClean="0"/>
                        <a:t>Ålder, år</a:t>
                      </a:r>
                      <a:endParaRPr lang="sv-SE" dirty="0"/>
                    </a:p>
                  </a:txBody>
                  <a:tcPr/>
                </a:tc>
                <a:tc>
                  <a:txBody>
                    <a:bodyPr/>
                    <a:lstStyle/>
                    <a:p>
                      <a:pPr algn="ctr"/>
                      <a:r>
                        <a:rPr lang="sv-SE" dirty="0" smtClean="0"/>
                        <a:t>Antal sönderfall per minut</a:t>
                      </a:r>
                      <a:endParaRPr lang="sv-SE" dirty="0"/>
                    </a:p>
                  </a:txBody>
                  <a:tcPr/>
                </a:tc>
              </a:tr>
              <a:tr h="370840">
                <a:tc>
                  <a:txBody>
                    <a:bodyPr/>
                    <a:lstStyle/>
                    <a:p>
                      <a:r>
                        <a:rPr lang="sv-SE" dirty="0" smtClean="0"/>
                        <a:t>100 %</a:t>
                      </a:r>
                      <a:endParaRPr lang="sv-SE" dirty="0"/>
                    </a:p>
                  </a:txBody>
                  <a:tcPr/>
                </a:tc>
                <a:tc>
                  <a:txBody>
                    <a:bodyPr/>
                    <a:lstStyle/>
                    <a:p>
                      <a:r>
                        <a:rPr lang="sv-SE" dirty="0" smtClean="0"/>
                        <a:t>0</a:t>
                      </a:r>
                      <a:endParaRPr lang="sv-SE" dirty="0"/>
                    </a:p>
                  </a:txBody>
                  <a:tcPr/>
                </a:tc>
                <a:tc>
                  <a:txBody>
                    <a:bodyPr/>
                    <a:lstStyle/>
                    <a:p>
                      <a:r>
                        <a:rPr lang="sv-SE" dirty="0" smtClean="0"/>
                        <a:t>16</a:t>
                      </a:r>
                      <a:endParaRPr lang="sv-SE" dirty="0"/>
                    </a:p>
                  </a:txBody>
                  <a:tcPr/>
                </a:tc>
              </a:tr>
              <a:tr h="370840">
                <a:tc>
                  <a:txBody>
                    <a:bodyPr/>
                    <a:lstStyle/>
                    <a:p>
                      <a:r>
                        <a:rPr lang="sv-SE" dirty="0" smtClean="0"/>
                        <a:t>50 %</a:t>
                      </a:r>
                      <a:endParaRPr lang="sv-SE" dirty="0"/>
                    </a:p>
                  </a:txBody>
                  <a:tcPr/>
                </a:tc>
                <a:tc>
                  <a:txBody>
                    <a:bodyPr/>
                    <a:lstStyle/>
                    <a:p>
                      <a:r>
                        <a:rPr lang="sv-SE" dirty="0" smtClean="0"/>
                        <a:t>5 730</a:t>
                      </a:r>
                      <a:endParaRPr lang="sv-SE" dirty="0"/>
                    </a:p>
                  </a:txBody>
                  <a:tcPr/>
                </a:tc>
                <a:tc>
                  <a:txBody>
                    <a:bodyPr/>
                    <a:lstStyle/>
                    <a:p>
                      <a:r>
                        <a:rPr lang="sv-SE" dirty="0" smtClean="0"/>
                        <a:t>8</a:t>
                      </a:r>
                      <a:endParaRPr lang="sv-SE" dirty="0"/>
                    </a:p>
                  </a:txBody>
                  <a:tcPr/>
                </a:tc>
              </a:tr>
              <a:tr h="370840">
                <a:tc>
                  <a:txBody>
                    <a:bodyPr/>
                    <a:lstStyle/>
                    <a:p>
                      <a:r>
                        <a:rPr lang="sv-SE" dirty="0" smtClean="0"/>
                        <a:t>25 %</a:t>
                      </a:r>
                      <a:endParaRPr lang="sv-SE" dirty="0"/>
                    </a:p>
                  </a:txBody>
                  <a:tcPr/>
                </a:tc>
                <a:tc>
                  <a:txBody>
                    <a:bodyPr/>
                    <a:lstStyle/>
                    <a:p>
                      <a:r>
                        <a:rPr lang="sv-SE" dirty="0" smtClean="0"/>
                        <a:t>11 460</a:t>
                      </a:r>
                      <a:endParaRPr lang="sv-SE" dirty="0"/>
                    </a:p>
                  </a:txBody>
                  <a:tcPr/>
                </a:tc>
                <a:tc>
                  <a:txBody>
                    <a:bodyPr/>
                    <a:lstStyle/>
                    <a:p>
                      <a:r>
                        <a:rPr lang="sv-SE" dirty="0" smtClean="0"/>
                        <a:t>4</a:t>
                      </a:r>
                      <a:endParaRPr lang="sv-SE" dirty="0"/>
                    </a:p>
                  </a:txBody>
                  <a:tcPr/>
                </a:tc>
              </a:tr>
              <a:tr h="370840">
                <a:tc>
                  <a:txBody>
                    <a:bodyPr/>
                    <a:lstStyle/>
                    <a:p>
                      <a:r>
                        <a:rPr lang="sv-SE" dirty="0" smtClean="0"/>
                        <a:t>12,5 %</a:t>
                      </a:r>
                      <a:endParaRPr lang="sv-SE" dirty="0"/>
                    </a:p>
                  </a:txBody>
                  <a:tcPr/>
                </a:tc>
                <a:tc>
                  <a:txBody>
                    <a:bodyPr/>
                    <a:lstStyle/>
                    <a:p>
                      <a:r>
                        <a:rPr lang="sv-SE" dirty="0" smtClean="0"/>
                        <a:t>17 190</a:t>
                      </a:r>
                      <a:endParaRPr lang="sv-SE" dirty="0"/>
                    </a:p>
                  </a:txBody>
                  <a:tcPr/>
                </a:tc>
                <a:tc>
                  <a:txBody>
                    <a:bodyPr/>
                    <a:lstStyle/>
                    <a:p>
                      <a:r>
                        <a:rPr lang="sv-SE" dirty="0" smtClean="0"/>
                        <a:t>2</a:t>
                      </a:r>
                      <a:endParaRPr lang="sv-SE" dirty="0"/>
                    </a:p>
                  </a:txBody>
                  <a:tcPr/>
                </a:tc>
              </a:tr>
              <a:tr h="370840">
                <a:tc>
                  <a:txBody>
                    <a:bodyPr/>
                    <a:lstStyle/>
                    <a:p>
                      <a:r>
                        <a:rPr lang="sv-SE" dirty="0" smtClean="0"/>
                        <a:t>6,25 %</a:t>
                      </a:r>
                      <a:endParaRPr lang="sv-SE" dirty="0"/>
                    </a:p>
                  </a:txBody>
                  <a:tcPr/>
                </a:tc>
                <a:tc>
                  <a:txBody>
                    <a:bodyPr/>
                    <a:lstStyle/>
                    <a:p>
                      <a:r>
                        <a:rPr lang="sv-SE" dirty="0" smtClean="0"/>
                        <a:t>22 920</a:t>
                      </a:r>
                      <a:endParaRPr lang="sv-SE" dirty="0"/>
                    </a:p>
                  </a:txBody>
                  <a:tcPr/>
                </a:tc>
                <a:tc>
                  <a:txBody>
                    <a:bodyPr/>
                    <a:lstStyle/>
                    <a:p>
                      <a:r>
                        <a:rPr lang="sv-SE" dirty="0" smtClean="0"/>
                        <a:t>1</a:t>
                      </a:r>
                      <a:endParaRPr lang="sv-SE" dirty="0"/>
                    </a:p>
                  </a:txBody>
                  <a:tcPr/>
                </a:tc>
              </a:tr>
            </a:tbl>
          </a:graphicData>
        </a:graphic>
      </p:graphicFrame>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37457978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08720"/>
            <a:ext cx="8229600" cy="592088"/>
          </a:xfrm>
        </p:spPr>
        <p:txBody>
          <a:bodyPr/>
          <a:lstStyle/>
          <a:p>
            <a:r>
              <a:rPr lang="sv-SE" sz="3200" dirty="0" smtClean="0"/>
              <a:t>Kol-14 datering</a:t>
            </a:r>
            <a:endParaRPr lang="sv-SE" sz="3200" dirty="0"/>
          </a:p>
        </p:txBody>
      </p:sp>
      <p:pic>
        <p:nvPicPr>
          <p:cNvPr id="3074" name="Picture 2" descr="http://hyperphysics.phy-astr.gsu.edu/hbase/Nuclear/imgnuc/cdat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43" y="1772816"/>
            <a:ext cx="7228495"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403648" y="1916832"/>
            <a:ext cx="6480720" cy="954107"/>
          </a:xfrm>
          <a:prstGeom prst="rect">
            <a:avLst/>
          </a:prstGeom>
          <a:solidFill>
            <a:schemeClr val="bg1"/>
          </a:solidFill>
        </p:spPr>
        <p:txBody>
          <a:bodyPr wrap="square" rtlCol="0">
            <a:spAutoFit/>
          </a:bodyPr>
          <a:lstStyle/>
          <a:p>
            <a:r>
              <a:rPr lang="sv-SE" sz="1400" b="1" dirty="0" smtClean="0">
                <a:latin typeface="+mj-lt"/>
              </a:rPr>
              <a:t>Mätning av betasönderfall av ett begravt trästycke ger ett mått på tiden som förflutit sedan trädet levde och var i jämvikt med C-14 i atmosfären</a:t>
            </a:r>
          </a:p>
          <a:p>
            <a:endParaRPr lang="sv-SE" sz="1400" b="1" dirty="0" smtClean="0">
              <a:latin typeface="+mj-lt"/>
            </a:endParaRPr>
          </a:p>
          <a:p>
            <a:r>
              <a:rPr lang="sv-SE" sz="1400" dirty="0" smtClean="0">
                <a:latin typeface="+mj-lt"/>
              </a:rPr>
              <a:t> </a:t>
            </a:r>
            <a:endParaRPr lang="sv-SE" sz="1400" dirty="0">
              <a:latin typeface="+mj-lt"/>
            </a:endParaRPr>
          </a:p>
        </p:txBody>
      </p:sp>
      <p:sp>
        <p:nvSpPr>
          <p:cNvPr id="5" name="textruta 4"/>
          <p:cNvSpPr txBox="1"/>
          <p:nvPr/>
        </p:nvSpPr>
        <p:spPr>
          <a:xfrm>
            <a:off x="1403648" y="4653136"/>
            <a:ext cx="1080120" cy="307777"/>
          </a:xfrm>
          <a:prstGeom prst="rect">
            <a:avLst/>
          </a:prstGeom>
          <a:solidFill>
            <a:schemeClr val="bg1"/>
          </a:solidFill>
        </p:spPr>
        <p:txBody>
          <a:bodyPr wrap="square" rtlCol="0">
            <a:spAutoFit/>
          </a:bodyPr>
          <a:lstStyle/>
          <a:p>
            <a:r>
              <a:rPr lang="sv-SE" sz="1400" b="1" dirty="0" smtClean="0">
                <a:latin typeface="+mj-lt"/>
              </a:rPr>
              <a:t>Ålder 0 år</a:t>
            </a:r>
            <a:endParaRPr lang="sv-SE" sz="1400" b="1" dirty="0">
              <a:latin typeface="+mj-lt"/>
            </a:endParaRPr>
          </a:p>
        </p:txBody>
      </p:sp>
      <p:sp>
        <p:nvSpPr>
          <p:cNvPr id="6" name="textruta 5"/>
          <p:cNvSpPr txBox="1"/>
          <p:nvPr/>
        </p:nvSpPr>
        <p:spPr>
          <a:xfrm>
            <a:off x="2987824" y="4653136"/>
            <a:ext cx="1368152" cy="307777"/>
          </a:xfrm>
          <a:prstGeom prst="rect">
            <a:avLst/>
          </a:prstGeom>
          <a:solidFill>
            <a:schemeClr val="bg1"/>
          </a:solidFill>
        </p:spPr>
        <p:txBody>
          <a:bodyPr wrap="square" rtlCol="0">
            <a:spAutoFit/>
          </a:bodyPr>
          <a:lstStyle/>
          <a:p>
            <a:r>
              <a:rPr lang="sv-SE" sz="1400" b="1" dirty="0" smtClean="0">
                <a:latin typeface="+mj-lt"/>
              </a:rPr>
              <a:t>Ålder 5730 år</a:t>
            </a:r>
            <a:endParaRPr lang="sv-SE" sz="1400" b="1" dirty="0">
              <a:latin typeface="+mj-lt"/>
            </a:endParaRPr>
          </a:p>
        </p:txBody>
      </p:sp>
      <p:sp>
        <p:nvSpPr>
          <p:cNvPr id="7" name="textruta 6"/>
          <p:cNvSpPr txBox="1"/>
          <p:nvPr/>
        </p:nvSpPr>
        <p:spPr>
          <a:xfrm>
            <a:off x="4644008" y="4653136"/>
            <a:ext cx="1440160" cy="307777"/>
          </a:xfrm>
          <a:prstGeom prst="rect">
            <a:avLst/>
          </a:prstGeom>
          <a:solidFill>
            <a:schemeClr val="bg1"/>
          </a:solidFill>
        </p:spPr>
        <p:txBody>
          <a:bodyPr wrap="square" rtlCol="0">
            <a:spAutoFit/>
          </a:bodyPr>
          <a:lstStyle/>
          <a:p>
            <a:r>
              <a:rPr lang="sv-SE" sz="1400" b="1" dirty="0" smtClean="0">
                <a:latin typeface="+mj-lt"/>
              </a:rPr>
              <a:t>Ålder 11460 år</a:t>
            </a:r>
            <a:endParaRPr lang="sv-SE" sz="1400" b="1" dirty="0">
              <a:latin typeface="+mj-lt"/>
            </a:endParaRPr>
          </a:p>
        </p:txBody>
      </p:sp>
      <p:sp>
        <p:nvSpPr>
          <p:cNvPr id="8" name="textruta 7"/>
          <p:cNvSpPr txBox="1"/>
          <p:nvPr/>
        </p:nvSpPr>
        <p:spPr>
          <a:xfrm>
            <a:off x="6372200" y="4653136"/>
            <a:ext cx="1656184" cy="307777"/>
          </a:xfrm>
          <a:prstGeom prst="rect">
            <a:avLst/>
          </a:prstGeom>
          <a:solidFill>
            <a:schemeClr val="bg1"/>
          </a:solidFill>
        </p:spPr>
        <p:txBody>
          <a:bodyPr wrap="square" rtlCol="0">
            <a:spAutoFit/>
          </a:bodyPr>
          <a:lstStyle/>
          <a:p>
            <a:r>
              <a:rPr lang="sv-SE" sz="1400" b="1" dirty="0" smtClean="0">
                <a:latin typeface="+mj-lt"/>
              </a:rPr>
              <a:t>Ålder 17190 år</a:t>
            </a:r>
            <a:endParaRPr lang="sv-SE" sz="1400" b="1" dirty="0">
              <a:latin typeface="+mj-lt"/>
            </a:endParaRPr>
          </a:p>
        </p:txBody>
      </p:sp>
      <p:sp>
        <p:nvSpPr>
          <p:cNvPr id="9" name="textruta 8"/>
          <p:cNvSpPr txBox="1"/>
          <p:nvPr/>
        </p:nvSpPr>
        <p:spPr>
          <a:xfrm>
            <a:off x="1619672" y="2780928"/>
            <a:ext cx="720080" cy="307777"/>
          </a:xfrm>
          <a:prstGeom prst="rect">
            <a:avLst/>
          </a:prstGeom>
          <a:solidFill>
            <a:schemeClr val="bg1"/>
          </a:solidFill>
        </p:spPr>
        <p:txBody>
          <a:bodyPr wrap="square" rtlCol="0">
            <a:spAutoFit/>
          </a:bodyPr>
          <a:lstStyle/>
          <a:p>
            <a:r>
              <a:rPr lang="sv-SE" sz="1400" b="1" dirty="0" smtClean="0">
                <a:latin typeface="+mj-lt"/>
              </a:rPr>
              <a:t>100 %</a:t>
            </a:r>
            <a:endParaRPr lang="sv-SE" sz="1400" b="1" dirty="0">
              <a:latin typeface="+mj-lt"/>
            </a:endParaRPr>
          </a:p>
        </p:txBody>
      </p:sp>
      <p:sp>
        <p:nvSpPr>
          <p:cNvPr id="10" name="textruta 9"/>
          <p:cNvSpPr txBox="1"/>
          <p:nvPr/>
        </p:nvSpPr>
        <p:spPr>
          <a:xfrm>
            <a:off x="3275856" y="2780928"/>
            <a:ext cx="720080" cy="307777"/>
          </a:xfrm>
          <a:prstGeom prst="rect">
            <a:avLst/>
          </a:prstGeom>
          <a:solidFill>
            <a:schemeClr val="bg1"/>
          </a:solidFill>
        </p:spPr>
        <p:txBody>
          <a:bodyPr wrap="square" rtlCol="0">
            <a:spAutoFit/>
          </a:bodyPr>
          <a:lstStyle/>
          <a:p>
            <a:r>
              <a:rPr lang="sv-SE" sz="1400" b="1" dirty="0" smtClean="0">
                <a:latin typeface="+mj-lt"/>
              </a:rPr>
              <a:t>50 %</a:t>
            </a:r>
            <a:endParaRPr lang="sv-SE" sz="1400" b="1" dirty="0">
              <a:latin typeface="+mj-lt"/>
            </a:endParaRPr>
          </a:p>
        </p:txBody>
      </p:sp>
      <p:sp>
        <p:nvSpPr>
          <p:cNvPr id="11" name="textruta 10"/>
          <p:cNvSpPr txBox="1"/>
          <p:nvPr/>
        </p:nvSpPr>
        <p:spPr>
          <a:xfrm>
            <a:off x="5076056" y="2780928"/>
            <a:ext cx="648072" cy="307777"/>
          </a:xfrm>
          <a:prstGeom prst="rect">
            <a:avLst/>
          </a:prstGeom>
          <a:solidFill>
            <a:schemeClr val="bg1"/>
          </a:solidFill>
        </p:spPr>
        <p:txBody>
          <a:bodyPr wrap="square" rtlCol="0">
            <a:spAutoFit/>
          </a:bodyPr>
          <a:lstStyle/>
          <a:p>
            <a:r>
              <a:rPr lang="sv-SE" sz="1400" b="1" dirty="0" smtClean="0">
                <a:latin typeface="+mj-lt"/>
              </a:rPr>
              <a:t>25 %</a:t>
            </a:r>
            <a:endParaRPr lang="sv-SE" sz="1400" b="1" dirty="0">
              <a:latin typeface="+mj-lt"/>
            </a:endParaRPr>
          </a:p>
        </p:txBody>
      </p:sp>
      <p:sp>
        <p:nvSpPr>
          <p:cNvPr id="12" name="textruta 11"/>
          <p:cNvSpPr txBox="1"/>
          <p:nvPr/>
        </p:nvSpPr>
        <p:spPr>
          <a:xfrm>
            <a:off x="6804248" y="2780928"/>
            <a:ext cx="792088" cy="307777"/>
          </a:xfrm>
          <a:prstGeom prst="rect">
            <a:avLst/>
          </a:prstGeom>
          <a:solidFill>
            <a:schemeClr val="bg1"/>
          </a:solidFill>
        </p:spPr>
        <p:txBody>
          <a:bodyPr wrap="square" rtlCol="0">
            <a:spAutoFit/>
          </a:bodyPr>
          <a:lstStyle/>
          <a:p>
            <a:r>
              <a:rPr lang="sv-SE" sz="1400" b="1" dirty="0" smtClean="0">
                <a:latin typeface="+mj-lt"/>
              </a:rPr>
              <a:t>12,5 %</a:t>
            </a:r>
            <a:endParaRPr lang="sv-SE" sz="1400" b="1" dirty="0">
              <a:latin typeface="+mj-lt"/>
            </a:endParaRPr>
          </a:p>
        </p:txBody>
      </p:sp>
      <p:sp>
        <p:nvSpPr>
          <p:cNvPr id="13" name="textruta 12"/>
          <p:cNvSpPr txBox="1"/>
          <p:nvPr/>
        </p:nvSpPr>
        <p:spPr>
          <a:xfrm>
            <a:off x="1003195" y="5047967"/>
            <a:ext cx="2808312" cy="369332"/>
          </a:xfrm>
          <a:prstGeom prst="rect">
            <a:avLst/>
          </a:prstGeom>
          <a:noFill/>
        </p:spPr>
        <p:txBody>
          <a:bodyPr wrap="square" rtlCol="0">
            <a:spAutoFit/>
          </a:bodyPr>
          <a:lstStyle/>
          <a:p>
            <a:r>
              <a:rPr lang="sv-SE" dirty="0" smtClean="0">
                <a:latin typeface="+mj-lt"/>
              </a:rPr>
              <a:t>Sönderfall per minut</a:t>
            </a:r>
            <a:endParaRPr lang="sv-SE" dirty="0">
              <a:latin typeface="+mj-lt"/>
            </a:endParaRPr>
          </a:p>
        </p:txBody>
      </p:sp>
      <p:sp>
        <p:nvSpPr>
          <p:cNvPr id="14" name="textruta 13"/>
          <p:cNvSpPr txBox="1"/>
          <p:nvPr/>
        </p:nvSpPr>
        <p:spPr>
          <a:xfrm>
            <a:off x="1327231" y="5417299"/>
            <a:ext cx="1080120" cy="369332"/>
          </a:xfrm>
          <a:prstGeom prst="rect">
            <a:avLst/>
          </a:prstGeom>
          <a:noFill/>
        </p:spPr>
        <p:txBody>
          <a:bodyPr wrap="square" rtlCol="0">
            <a:spAutoFit/>
          </a:bodyPr>
          <a:lstStyle/>
          <a:p>
            <a:pPr algn="ctr"/>
            <a:r>
              <a:rPr lang="sv-SE" dirty="0" smtClean="0"/>
              <a:t>16</a:t>
            </a:r>
            <a:endParaRPr lang="sv-SE" dirty="0"/>
          </a:p>
        </p:txBody>
      </p:sp>
      <p:sp>
        <p:nvSpPr>
          <p:cNvPr id="15" name="textruta 14"/>
          <p:cNvSpPr txBox="1"/>
          <p:nvPr/>
        </p:nvSpPr>
        <p:spPr>
          <a:xfrm>
            <a:off x="3059832" y="5417299"/>
            <a:ext cx="1152128" cy="369332"/>
          </a:xfrm>
          <a:prstGeom prst="rect">
            <a:avLst/>
          </a:prstGeom>
          <a:noFill/>
        </p:spPr>
        <p:txBody>
          <a:bodyPr wrap="square" rtlCol="0">
            <a:spAutoFit/>
          </a:bodyPr>
          <a:lstStyle/>
          <a:p>
            <a:pPr algn="ctr"/>
            <a:r>
              <a:rPr lang="sv-SE" dirty="0" smtClean="0"/>
              <a:t>8</a:t>
            </a:r>
            <a:endParaRPr lang="sv-SE" dirty="0"/>
          </a:p>
        </p:txBody>
      </p:sp>
      <p:sp>
        <p:nvSpPr>
          <p:cNvPr id="16" name="textruta 15"/>
          <p:cNvSpPr txBox="1"/>
          <p:nvPr/>
        </p:nvSpPr>
        <p:spPr>
          <a:xfrm>
            <a:off x="4680012" y="5417299"/>
            <a:ext cx="1440160" cy="369332"/>
          </a:xfrm>
          <a:prstGeom prst="rect">
            <a:avLst/>
          </a:prstGeom>
          <a:noFill/>
        </p:spPr>
        <p:txBody>
          <a:bodyPr wrap="square" rtlCol="0">
            <a:spAutoFit/>
          </a:bodyPr>
          <a:lstStyle/>
          <a:p>
            <a:pPr algn="ctr"/>
            <a:r>
              <a:rPr lang="sv-SE" dirty="0" smtClean="0"/>
              <a:t>4</a:t>
            </a:r>
            <a:endParaRPr lang="sv-SE" dirty="0"/>
          </a:p>
        </p:txBody>
      </p:sp>
      <p:sp>
        <p:nvSpPr>
          <p:cNvPr id="18" name="textruta 17"/>
          <p:cNvSpPr txBox="1"/>
          <p:nvPr/>
        </p:nvSpPr>
        <p:spPr>
          <a:xfrm>
            <a:off x="6444208" y="5417299"/>
            <a:ext cx="1440160" cy="369332"/>
          </a:xfrm>
          <a:prstGeom prst="rect">
            <a:avLst/>
          </a:prstGeom>
          <a:noFill/>
        </p:spPr>
        <p:txBody>
          <a:bodyPr wrap="square" rtlCol="0">
            <a:spAutoFit/>
          </a:bodyPr>
          <a:lstStyle/>
          <a:p>
            <a:pPr algn="ctr"/>
            <a:r>
              <a:rPr lang="sv-SE" dirty="0" smtClean="0"/>
              <a:t>2</a:t>
            </a:r>
            <a:endParaRPr lang="sv-SE" dirty="0"/>
          </a:p>
        </p:txBody>
      </p:sp>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8889234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00808"/>
            <a:ext cx="5945957" cy="419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4079235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graphicFrame>
        <p:nvGraphicFramePr>
          <p:cNvPr id="4" name="Tabell 3"/>
          <p:cNvGraphicFramePr>
            <a:graphicFrameLocks noGrp="1"/>
          </p:cNvGraphicFramePr>
          <p:nvPr>
            <p:extLst>
              <p:ext uri="{D42A27DB-BD31-4B8C-83A1-F6EECF244321}">
                <p14:modId xmlns:p14="http://schemas.microsoft.com/office/powerpoint/2010/main" val="3530552908"/>
              </p:ext>
            </p:extLst>
          </p:nvPr>
        </p:nvGraphicFramePr>
        <p:xfrm>
          <a:off x="467543" y="1397000"/>
          <a:ext cx="8280922" cy="1564640"/>
        </p:xfrm>
        <a:graphic>
          <a:graphicData uri="http://schemas.openxmlformats.org/drawingml/2006/table">
            <a:tbl>
              <a:tblPr firstRow="1" bandRow="1">
                <a:tableStyleId>{5C22544A-7EE6-4342-B048-85BDC9FD1C3A}</a:tableStyleId>
              </a:tblPr>
              <a:tblGrid>
                <a:gridCol w="1279779"/>
                <a:gridCol w="1129216"/>
                <a:gridCol w="1806745"/>
                <a:gridCol w="1580903"/>
                <a:gridCol w="1188134"/>
                <a:gridCol w="1296145"/>
              </a:tblGrid>
              <a:tr h="370840">
                <a:tc>
                  <a:txBody>
                    <a:bodyPr/>
                    <a:lstStyle/>
                    <a:p>
                      <a:r>
                        <a:rPr lang="sv-SE" dirty="0" smtClean="0"/>
                        <a:t>Nuklid</a:t>
                      </a:r>
                      <a:endParaRPr lang="sv-SE" dirty="0"/>
                    </a:p>
                  </a:txBody>
                  <a:tcPr/>
                </a:tc>
                <a:tc>
                  <a:txBody>
                    <a:bodyPr/>
                    <a:lstStyle/>
                    <a:p>
                      <a:pPr algn="ctr"/>
                      <a:r>
                        <a:rPr lang="sv-SE" dirty="0" smtClean="0"/>
                        <a:t>T</a:t>
                      </a:r>
                      <a:r>
                        <a:rPr lang="sv-SE" baseline="-25000" dirty="0" smtClean="0"/>
                        <a:t>1/2</a:t>
                      </a:r>
                      <a:endParaRPr lang="sv-SE" baseline="0" dirty="0" smtClean="0"/>
                    </a:p>
                    <a:p>
                      <a:pPr algn="ctr"/>
                      <a:r>
                        <a:rPr lang="sv-SE" baseline="0" dirty="0" smtClean="0"/>
                        <a:t>år</a:t>
                      </a:r>
                      <a:endParaRPr lang="sv-SE" dirty="0"/>
                    </a:p>
                  </a:txBody>
                  <a:tcPr/>
                </a:tc>
                <a:tc>
                  <a:txBody>
                    <a:bodyPr/>
                    <a:lstStyle/>
                    <a:p>
                      <a:r>
                        <a:rPr lang="sv-SE" sz="1600" dirty="0" smtClean="0"/>
                        <a:t>Klyvning (sannolikhet per sönderfall)</a:t>
                      </a:r>
                      <a:endParaRPr lang="sv-SE" sz="1600" dirty="0"/>
                    </a:p>
                  </a:txBody>
                  <a:tcPr/>
                </a:tc>
                <a:tc>
                  <a:txBody>
                    <a:bodyPr/>
                    <a:lstStyle/>
                    <a:p>
                      <a:r>
                        <a:rPr lang="sv-SE" sz="1600" dirty="0" smtClean="0"/>
                        <a:t>Neutroner</a:t>
                      </a:r>
                      <a:br>
                        <a:rPr lang="sv-SE" sz="1600" dirty="0" smtClean="0"/>
                      </a:br>
                      <a:r>
                        <a:rPr lang="sv-SE" sz="1600" dirty="0" smtClean="0"/>
                        <a:t>per klyvning</a:t>
                      </a:r>
                      <a:endParaRPr lang="sv-SE" sz="1600" dirty="0"/>
                    </a:p>
                  </a:txBody>
                  <a:tcPr/>
                </a:tc>
                <a:tc>
                  <a:txBody>
                    <a:bodyPr/>
                    <a:lstStyle/>
                    <a:p>
                      <a:r>
                        <a:rPr lang="sv-SE" sz="1600" dirty="0" smtClean="0"/>
                        <a:t>Neutroner</a:t>
                      </a:r>
                    </a:p>
                    <a:p>
                      <a:r>
                        <a:rPr lang="sv-SE" sz="1600" dirty="0" smtClean="0"/>
                        <a:t>per g och s</a:t>
                      </a:r>
                      <a:endParaRPr lang="sv-SE" sz="1600" dirty="0"/>
                    </a:p>
                  </a:txBody>
                  <a:tcPr/>
                </a:tc>
                <a:tc>
                  <a:txBody>
                    <a:bodyPr/>
                    <a:lstStyle/>
                    <a:p>
                      <a:pPr algn="ctr"/>
                      <a:r>
                        <a:rPr lang="sv-SE" sz="1400" dirty="0" smtClean="0"/>
                        <a:t>SF halveringstid</a:t>
                      </a:r>
                    </a:p>
                    <a:p>
                      <a:pPr algn="ctr"/>
                      <a:r>
                        <a:rPr lang="sv-SE" sz="1400" dirty="0" smtClean="0"/>
                        <a:t>år</a:t>
                      </a:r>
                      <a:endParaRPr lang="sv-SE" sz="1400" dirty="0"/>
                    </a:p>
                  </a:txBody>
                  <a:tcPr/>
                </a:tc>
              </a:tr>
              <a:tr h="370840">
                <a:tc>
                  <a:txBody>
                    <a:bodyPr/>
                    <a:lstStyle/>
                    <a:p>
                      <a:r>
                        <a:rPr lang="sv-SE" dirty="0" smtClean="0"/>
                        <a:t>U-235</a:t>
                      </a:r>
                      <a:endParaRPr lang="sv-SE" dirty="0"/>
                    </a:p>
                  </a:txBody>
                  <a:tcPr/>
                </a:tc>
                <a:tc>
                  <a:txBody>
                    <a:bodyPr/>
                    <a:lstStyle/>
                    <a:p>
                      <a:r>
                        <a:rPr lang="sv-SE" dirty="0" smtClean="0"/>
                        <a:t>7x10</a:t>
                      </a:r>
                      <a:r>
                        <a:rPr lang="sv-SE" baseline="30000" dirty="0" smtClean="0"/>
                        <a:t>8</a:t>
                      </a:r>
                      <a:endParaRPr lang="sv-SE" dirty="0"/>
                    </a:p>
                  </a:txBody>
                  <a:tcPr/>
                </a:tc>
                <a:tc>
                  <a:txBody>
                    <a:bodyPr/>
                    <a:lstStyle/>
                    <a:p>
                      <a:r>
                        <a:rPr lang="sv-SE" dirty="0" smtClean="0"/>
                        <a:t>2x10</a:t>
                      </a:r>
                      <a:r>
                        <a:rPr lang="sv-SE" baseline="30000" dirty="0" smtClean="0"/>
                        <a:t>-9</a:t>
                      </a:r>
                      <a:endParaRPr lang="sv-SE" dirty="0"/>
                    </a:p>
                  </a:txBody>
                  <a:tcPr/>
                </a:tc>
                <a:tc>
                  <a:txBody>
                    <a:bodyPr/>
                    <a:lstStyle/>
                    <a:p>
                      <a:r>
                        <a:rPr lang="sv-SE" dirty="0" smtClean="0"/>
                        <a:t>1,86</a:t>
                      </a:r>
                      <a:endParaRPr lang="sv-SE" dirty="0"/>
                    </a:p>
                  </a:txBody>
                  <a:tcPr/>
                </a:tc>
                <a:tc>
                  <a:txBody>
                    <a:bodyPr/>
                    <a:lstStyle/>
                    <a:p>
                      <a:r>
                        <a:rPr lang="sv-SE" dirty="0" smtClean="0"/>
                        <a:t>3,0x10</a:t>
                      </a:r>
                      <a:r>
                        <a:rPr lang="sv-SE" baseline="30000" dirty="0" smtClean="0"/>
                        <a:t>-4</a:t>
                      </a:r>
                      <a:endParaRPr lang="sv-SE" dirty="0"/>
                    </a:p>
                  </a:txBody>
                  <a:tcPr/>
                </a:tc>
                <a:tc>
                  <a:txBody>
                    <a:bodyPr/>
                    <a:lstStyle/>
                    <a:p>
                      <a:r>
                        <a:rPr lang="sv-SE" dirty="0" smtClean="0"/>
                        <a:t>3,5x10</a:t>
                      </a:r>
                      <a:r>
                        <a:rPr lang="sv-SE" baseline="30000" dirty="0" smtClean="0"/>
                        <a:t>17</a:t>
                      </a:r>
                      <a:endParaRPr lang="sv-SE" dirty="0"/>
                    </a:p>
                  </a:txBody>
                  <a:tcPr/>
                </a:tc>
              </a:tr>
              <a:tr h="370840">
                <a:tc>
                  <a:txBody>
                    <a:bodyPr/>
                    <a:lstStyle/>
                    <a:p>
                      <a:r>
                        <a:rPr lang="sv-SE" dirty="0" smtClean="0"/>
                        <a:t>U238</a:t>
                      </a:r>
                      <a:endParaRPr lang="sv-SE" dirty="0"/>
                    </a:p>
                  </a:txBody>
                  <a:tcPr/>
                </a:tc>
                <a:tc>
                  <a:txBody>
                    <a:bodyPr/>
                    <a:lstStyle/>
                    <a:p>
                      <a:r>
                        <a:rPr lang="sv-SE" dirty="0" smtClean="0"/>
                        <a:t>4,5x10</a:t>
                      </a:r>
                      <a:r>
                        <a:rPr lang="sv-SE" baseline="30000" dirty="0" smtClean="0"/>
                        <a:t>9</a:t>
                      </a:r>
                      <a:endParaRPr lang="sv-SE" dirty="0"/>
                    </a:p>
                  </a:txBody>
                  <a:tcPr/>
                </a:tc>
                <a:tc>
                  <a:txBody>
                    <a:bodyPr/>
                    <a:lstStyle/>
                    <a:p>
                      <a:r>
                        <a:rPr lang="sv-SE" dirty="0" smtClean="0"/>
                        <a:t>5,4x10</a:t>
                      </a:r>
                      <a:r>
                        <a:rPr lang="sv-SE" baseline="30000" dirty="0" smtClean="0"/>
                        <a:t>-7</a:t>
                      </a:r>
                      <a:endParaRPr lang="sv-SE" dirty="0"/>
                    </a:p>
                  </a:txBody>
                  <a:tcPr/>
                </a:tc>
                <a:tc>
                  <a:txBody>
                    <a:bodyPr/>
                    <a:lstStyle/>
                    <a:p>
                      <a:r>
                        <a:rPr lang="sv-SE" dirty="0" smtClean="0"/>
                        <a:t>2,07</a:t>
                      </a:r>
                      <a:endParaRPr lang="sv-SE" dirty="0"/>
                    </a:p>
                  </a:txBody>
                  <a:tcPr/>
                </a:tc>
                <a:tc>
                  <a:txBody>
                    <a:bodyPr/>
                    <a:lstStyle/>
                    <a:p>
                      <a:r>
                        <a:rPr lang="sv-SE" dirty="0" smtClean="0"/>
                        <a:t>0,0136</a:t>
                      </a:r>
                      <a:endParaRPr lang="sv-SE" dirty="0"/>
                    </a:p>
                  </a:txBody>
                  <a:tcPr/>
                </a:tc>
                <a:tc>
                  <a:txBody>
                    <a:bodyPr/>
                    <a:lstStyle/>
                    <a:p>
                      <a:r>
                        <a:rPr lang="sv-SE" dirty="0" smtClean="0"/>
                        <a:t>8,4x10</a:t>
                      </a:r>
                      <a:r>
                        <a:rPr lang="sv-SE" baseline="30000" dirty="0" smtClean="0"/>
                        <a:t>15</a:t>
                      </a:r>
                      <a:endParaRPr lang="sv-SE" dirty="0"/>
                    </a:p>
                  </a:txBody>
                  <a:tcPr/>
                </a:tc>
              </a:tr>
            </a:tbl>
          </a:graphicData>
        </a:graphic>
      </p:graphicFrame>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72310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620688"/>
          </a:xfrm>
        </p:spPr>
        <p:txBody>
          <a:bodyPr/>
          <a:lstStyle/>
          <a:p>
            <a:r>
              <a:rPr lang="sv-SE" sz="3200" dirty="0" smtClean="0"/>
              <a:t>Dateringsmetoder</a:t>
            </a:r>
            <a:endParaRPr lang="sv-SE" sz="3200" dirty="0"/>
          </a:p>
        </p:txBody>
      </p:sp>
      <p:sp>
        <p:nvSpPr>
          <p:cNvPr id="3" name="textruta 2"/>
          <p:cNvSpPr txBox="1"/>
          <p:nvPr/>
        </p:nvSpPr>
        <p:spPr>
          <a:xfrm>
            <a:off x="971600" y="1196752"/>
            <a:ext cx="7488832" cy="2677656"/>
          </a:xfrm>
          <a:prstGeom prst="rect">
            <a:avLst/>
          </a:prstGeom>
          <a:noFill/>
        </p:spPr>
        <p:txBody>
          <a:bodyPr wrap="square" rtlCol="0">
            <a:spAutoFit/>
          </a:bodyPr>
          <a:lstStyle/>
          <a:p>
            <a:pPr marL="342900" indent="-342900">
              <a:buAutoNum type="arabicPeriod"/>
            </a:pPr>
            <a:r>
              <a:rPr lang="sv-SE" sz="2800" dirty="0" smtClean="0"/>
              <a:t>Radiologiska metoder översikt</a:t>
            </a:r>
          </a:p>
          <a:p>
            <a:pPr marL="342900" indent="-342900">
              <a:buFontTx/>
              <a:buAutoNum type="arabicPeriod"/>
            </a:pPr>
            <a:r>
              <a:rPr lang="sv-SE" sz="2800" dirty="0"/>
              <a:t>Uran-bly-metoden</a:t>
            </a:r>
          </a:p>
          <a:p>
            <a:pPr marL="342900" indent="-342900">
              <a:buAutoNum type="arabicPeriod"/>
            </a:pPr>
            <a:r>
              <a:rPr lang="sv-SE" sz="2800" dirty="0" smtClean="0"/>
              <a:t>Kalium-Argon- metoden</a:t>
            </a:r>
          </a:p>
          <a:p>
            <a:pPr marL="342900" indent="-342900">
              <a:buAutoNum type="arabicPeriod"/>
            </a:pPr>
            <a:r>
              <a:rPr lang="sv-SE" sz="2800" dirty="0" smtClean="0"/>
              <a:t>Rubidium-Strontium-metoden</a:t>
            </a:r>
          </a:p>
          <a:p>
            <a:pPr marL="342900" indent="-342900">
              <a:buAutoNum type="arabicPeriod"/>
            </a:pPr>
            <a:r>
              <a:rPr lang="sv-SE" sz="2800" dirty="0" smtClean="0"/>
              <a:t>Kol-14 metoden</a:t>
            </a:r>
          </a:p>
          <a:p>
            <a:pPr marL="342900" indent="-342900">
              <a:buAutoNum type="arabicPeriod"/>
            </a:pPr>
            <a:r>
              <a:rPr lang="sv-SE" sz="2800" dirty="0" smtClean="0"/>
              <a:t>Fission-track metoden</a:t>
            </a:r>
          </a:p>
        </p:txBody>
      </p:sp>
      <p:sp>
        <p:nvSpPr>
          <p:cNvPr id="4" name="Rektangel 3"/>
          <p:cNvSpPr/>
          <p:nvPr/>
        </p:nvSpPr>
        <p:spPr>
          <a:xfrm>
            <a:off x="7377244"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81613179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2052" name="Picture 4" descr="Bildresultat för fission tr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16832"/>
            <a:ext cx="5486400"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4002832" y="2204864"/>
            <a:ext cx="1296144" cy="338554"/>
          </a:xfrm>
          <a:prstGeom prst="rect">
            <a:avLst/>
          </a:prstGeom>
          <a:solidFill>
            <a:schemeClr val="bg1"/>
          </a:solidFill>
        </p:spPr>
        <p:txBody>
          <a:bodyPr wrap="square" lIns="36000" tIns="0" rIns="36000" bIns="0" rtlCol="0">
            <a:spAutoFit/>
          </a:bodyPr>
          <a:lstStyle/>
          <a:p>
            <a:pPr marL="180975" indent="-180975"/>
            <a:r>
              <a:rPr lang="sv-SE" sz="1100" dirty="0" smtClean="0">
                <a:latin typeface="Arial" panose="020B0604020202020204" pitchFamily="34" charset="0"/>
                <a:cs typeface="Arial" panose="020B0604020202020204" pitchFamily="34" charset="0"/>
              </a:rPr>
              <a:t> b) Elektrostatisk  undanträngning</a:t>
            </a:r>
            <a:endParaRPr lang="sv-SE" sz="1100" dirty="0">
              <a:latin typeface="Arial" panose="020B0604020202020204" pitchFamily="34" charset="0"/>
              <a:cs typeface="Arial" panose="020B0604020202020204" pitchFamily="34" charset="0"/>
            </a:endParaRPr>
          </a:p>
        </p:txBody>
      </p:sp>
      <p:sp>
        <p:nvSpPr>
          <p:cNvPr id="5" name="textruta 4"/>
          <p:cNvSpPr txBox="1"/>
          <p:nvPr/>
        </p:nvSpPr>
        <p:spPr>
          <a:xfrm>
            <a:off x="2483768" y="2112531"/>
            <a:ext cx="1152128" cy="307777"/>
          </a:xfrm>
          <a:prstGeom prst="rect">
            <a:avLst/>
          </a:prstGeom>
          <a:solidFill>
            <a:schemeClr val="bg1"/>
          </a:solidFill>
        </p:spPr>
        <p:txBody>
          <a:bodyPr wrap="square" rtlCol="0">
            <a:spAutoFit/>
          </a:bodyPr>
          <a:lstStyle/>
          <a:p>
            <a:r>
              <a:rPr lang="sv-SE" sz="1400" dirty="0" smtClean="0"/>
              <a:t>a</a:t>
            </a:r>
            <a:r>
              <a:rPr lang="sv-SE" sz="1100" dirty="0" smtClean="0"/>
              <a:t>) Jonisation</a:t>
            </a:r>
            <a:endParaRPr lang="sv-SE" sz="1100" dirty="0"/>
          </a:p>
        </p:txBody>
      </p:sp>
      <p:sp>
        <p:nvSpPr>
          <p:cNvPr id="9" name="textruta 8"/>
          <p:cNvSpPr txBox="1"/>
          <p:nvPr/>
        </p:nvSpPr>
        <p:spPr>
          <a:xfrm>
            <a:off x="5565227" y="2204864"/>
            <a:ext cx="1455043" cy="338554"/>
          </a:xfrm>
          <a:prstGeom prst="rect">
            <a:avLst/>
          </a:prstGeom>
          <a:solidFill>
            <a:schemeClr val="bg1"/>
          </a:solidFill>
        </p:spPr>
        <p:txBody>
          <a:bodyPr wrap="square" lIns="36000" tIns="0" rIns="36000" bIns="0" rtlCol="0">
            <a:spAutoFit/>
          </a:bodyPr>
          <a:lstStyle/>
          <a:p>
            <a:pPr marL="180975" indent="-180975"/>
            <a:r>
              <a:rPr lang="sv-SE" sz="1100" dirty="0" smtClean="0">
                <a:latin typeface="Arial" panose="020B0604020202020204" pitchFamily="34" charset="0"/>
                <a:cs typeface="Arial" panose="020B0604020202020204" pitchFamily="34" charset="0"/>
              </a:rPr>
              <a:t> c) Relaxation och elastisk sträckning</a:t>
            </a:r>
            <a:endParaRPr lang="sv-SE" sz="1100" dirty="0">
              <a:latin typeface="Arial" panose="020B0604020202020204" pitchFamily="34" charset="0"/>
              <a:cs typeface="Arial" panose="020B0604020202020204" pitchFamily="34" charset="0"/>
            </a:endParaRPr>
          </a:p>
        </p:txBody>
      </p:sp>
      <p:sp>
        <p:nvSpPr>
          <p:cNvPr id="6" name="Rektangel 5"/>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0561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
        <p:nvSpPr>
          <p:cNvPr id="5" name="textruta 4"/>
          <p:cNvSpPr txBox="1"/>
          <p:nvPr/>
        </p:nvSpPr>
        <p:spPr>
          <a:xfrm>
            <a:off x="1475656" y="1196752"/>
            <a:ext cx="6048672" cy="923330"/>
          </a:xfrm>
          <a:prstGeom prst="rect">
            <a:avLst/>
          </a:prstGeom>
          <a:noFill/>
        </p:spPr>
        <p:txBody>
          <a:bodyPr wrap="square" rtlCol="0">
            <a:spAutoFit/>
          </a:bodyPr>
          <a:lstStyle/>
          <a:p>
            <a:r>
              <a:rPr lang="sv-SE" dirty="0" smtClean="0">
                <a:solidFill>
                  <a:srgbClr val="FF0000"/>
                </a:solidFill>
              </a:rPr>
              <a:t>Closure temperature </a:t>
            </a:r>
            <a:r>
              <a:rPr lang="sv-SE" dirty="0" smtClean="0"/>
              <a:t>(inlåsningstemperatur)</a:t>
            </a:r>
          </a:p>
          <a:p>
            <a:r>
              <a:rPr lang="sv-SE" dirty="0" smtClean="0"/>
              <a:t>Temperatur över vilken klyvningsspåren läker ihop</a:t>
            </a:r>
          </a:p>
          <a:p>
            <a:r>
              <a:rPr lang="sv-SE" dirty="0" smtClean="0"/>
              <a:t> </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3740848207"/>
              </p:ext>
            </p:extLst>
          </p:nvPr>
        </p:nvGraphicFramePr>
        <p:xfrm>
          <a:off x="1494334" y="2060848"/>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sv-SE" dirty="0" smtClean="0"/>
                        <a:t>Mineral</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Closure temp. </a:t>
                      </a:r>
                      <a:r>
                        <a:rPr lang="sv-SE" dirty="0" smtClean="0">
                          <a:latin typeface="Calibri"/>
                          <a:cs typeface="Calibri"/>
                        </a:rPr>
                        <a:t>°C</a:t>
                      </a:r>
                      <a:endParaRPr lang="sv-SE" dirty="0" smtClean="0"/>
                    </a:p>
                    <a:p>
                      <a:endParaRPr lang="sv-SE" dirty="0"/>
                    </a:p>
                  </a:txBody>
                  <a:tcPr/>
                </a:tc>
              </a:tr>
              <a:tr h="370840">
                <a:tc>
                  <a:txBody>
                    <a:bodyPr/>
                    <a:lstStyle/>
                    <a:p>
                      <a:r>
                        <a:rPr lang="sv-SE" dirty="0" smtClean="0"/>
                        <a:t>Apatit</a:t>
                      </a:r>
                      <a:endParaRPr lang="sv-SE" dirty="0"/>
                    </a:p>
                  </a:txBody>
                  <a:tcPr/>
                </a:tc>
                <a:tc>
                  <a:txBody>
                    <a:bodyPr/>
                    <a:lstStyle/>
                    <a:p>
                      <a:r>
                        <a:rPr lang="sv-SE" dirty="0" smtClean="0"/>
                        <a:t>70-100</a:t>
                      </a:r>
                      <a:endParaRPr lang="sv-SE" dirty="0"/>
                    </a:p>
                  </a:txBody>
                  <a:tcPr/>
                </a:tc>
              </a:tr>
              <a:tr h="370840">
                <a:tc>
                  <a:txBody>
                    <a:bodyPr/>
                    <a:lstStyle/>
                    <a:p>
                      <a:r>
                        <a:rPr lang="sv-SE" dirty="0" smtClean="0"/>
                        <a:t>Zirkon</a:t>
                      </a:r>
                      <a:endParaRPr lang="sv-SE" dirty="0"/>
                    </a:p>
                  </a:txBody>
                  <a:tcPr/>
                </a:tc>
                <a:tc>
                  <a:txBody>
                    <a:bodyPr/>
                    <a:lstStyle/>
                    <a:p>
                      <a:r>
                        <a:rPr lang="sv-SE" dirty="0" smtClean="0"/>
                        <a:t> 230-250</a:t>
                      </a:r>
                      <a:endParaRPr lang="sv-SE" dirty="0"/>
                    </a:p>
                  </a:txBody>
                  <a:tcPr/>
                </a:tc>
              </a:tr>
              <a:tr h="370840">
                <a:tc>
                  <a:txBody>
                    <a:bodyPr/>
                    <a:lstStyle/>
                    <a:p>
                      <a:r>
                        <a:rPr lang="sv-SE" dirty="0" smtClean="0"/>
                        <a:t>Titanit</a:t>
                      </a:r>
                      <a:endParaRPr lang="sv-SE" dirty="0"/>
                    </a:p>
                  </a:txBody>
                  <a:tcPr/>
                </a:tc>
                <a:tc>
                  <a:txBody>
                    <a:bodyPr/>
                    <a:lstStyle/>
                    <a:p>
                      <a:r>
                        <a:rPr lang="sv-SE" dirty="0" smtClean="0"/>
                        <a:t>~ 300</a:t>
                      </a:r>
                      <a:endParaRPr lang="sv-SE" dirty="0"/>
                    </a:p>
                  </a:txBody>
                  <a:tcPr/>
                </a:tc>
              </a:tr>
            </a:tbl>
          </a:graphicData>
        </a:graphic>
      </p:graphicFrame>
    </p:spTree>
    <p:extLst>
      <p:ext uri="{BB962C8B-B14F-4D97-AF65-F5344CB8AC3E}">
        <p14:creationId xmlns:p14="http://schemas.microsoft.com/office/powerpoint/2010/main" val="2430525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648072"/>
          </a:xfrm>
        </p:spPr>
        <p:txBody>
          <a:bodyPr/>
          <a:lstStyle/>
          <a:p>
            <a:r>
              <a:rPr lang="sv-SE" sz="2400" dirty="0" smtClean="0"/>
              <a:t/>
            </a:r>
            <a:br>
              <a:rPr lang="sv-SE" sz="2400" dirty="0" smtClean="0"/>
            </a:br>
            <a:r>
              <a:rPr lang="sv-SE" sz="2400" dirty="0"/>
              <a:t/>
            </a:r>
            <a:br>
              <a:rPr lang="sv-SE" sz="2400" dirty="0"/>
            </a:br>
            <a:r>
              <a:rPr lang="sv-SE" sz="2400" dirty="0" smtClean="0"/>
              <a:t>Fission track datering </a:t>
            </a:r>
            <a:endParaRPr lang="sv-SE" sz="2400" dirty="0"/>
          </a:p>
        </p:txBody>
      </p:sp>
      <p:sp>
        <p:nvSpPr>
          <p:cNvPr id="3" name="textruta 2"/>
          <p:cNvSpPr txBox="1"/>
          <p:nvPr/>
        </p:nvSpPr>
        <p:spPr>
          <a:xfrm>
            <a:off x="1043608" y="1124744"/>
            <a:ext cx="3744416" cy="369332"/>
          </a:xfrm>
          <a:prstGeom prst="rect">
            <a:avLst/>
          </a:prstGeom>
          <a:noFill/>
        </p:spPr>
        <p:txBody>
          <a:bodyPr wrap="square" rtlCol="0">
            <a:spAutoFit/>
          </a:bodyPr>
          <a:lstStyle/>
          <a:p>
            <a:r>
              <a:rPr lang="sv-SE" dirty="0" smtClean="0"/>
              <a:t>Fission tracks = kärnklyvningsspår</a:t>
            </a:r>
            <a:endParaRPr lang="sv-SE"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890" y="1916832"/>
            <a:ext cx="5172414" cy="40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02674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7464"/>
          </a:xfrm>
        </p:spPr>
        <p:txBody>
          <a:bodyPr/>
          <a:lstStyle/>
          <a:p>
            <a:r>
              <a:rPr lang="sv-SE" sz="2800" dirty="0" smtClean="0"/>
              <a:t>Dateringsmetoder</a:t>
            </a:r>
            <a:endParaRPr lang="sv-SE" sz="2800" dirty="0"/>
          </a:p>
        </p:txBody>
      </p:sp>
      <p:sp>
        <p:nvSpPr>
          <p:cNvPr id="3" name="textruta 2"/>
          <p:cNvSpPr txBox="1"/>
          <p:nvPr/>
        </p:nvSpPr>
        <p:spPr>
          <a:xfrm>
            <a:off x="827584" y="1124744"/>
            <a:ext cx="6552728" cy="1354217"/>
          </a:xfrm>
          <a:prstGeom prst="rect">
            <a:avLst/>
          </a:prstGeom>
          <a:noFill/>
        </p:spPr>
        <p:txBody>
          <a:bodyPr wrap="square" rtlCol="0">
            <a:spAutoFit/>
          </a:bodyPr>
          <a:lstStyle/>
          <a:p>
            <a:r>
              <a:rPr lang="sv-SE" dirty="0" smtClean="0"/>
              <a:t>Litteratur:</a:t>
            </a:r>
          </a:p>
          <a:p>
            <a:r>
              <a:rPr lang="sv-SE" sz="1600" dirty="0" smtClean="0">
                <a:hlinkClick r:id="rId2"/>
              </a:rPr>
              <a:t>www.asa3.org/ASA/resources/wiens.html</a:t>
            </a:r>
            <a:r>
              <a:rPr lang="sv-SE" sz="1600" dirty="0" smtClean="0"/>
              <a:t>  Radiometric Dating by R.C. Wiens</a:t>
            </a:r>
          </a:p>
          <a:p>
            <a:endParaRPr lang="sv-SE" sz="1600" dirty="0"/>
          </a:p>
          <a:p>
            <a:r>
              <a:rPr lang="sv-SE" sz="1600" dirty="0" smtClean="0"/>
              <a:t> </a:t>
            </a:r>
            <a:endParaRPr lang="sv-SE" sz="1600" dirty="0"/>
          </a:p>
        </p:txBody>
      </p:sp>
    </p:spTree>
    <p:extLst>
      <p:ext uri="{BB962C8B-B14F-4D97-AF65-F5344CB8AC3E}">
        <p14:creationId xmlns:p14="http://schemas.microsoft.com/office/powerpoint/2010/main" val="24176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48680"/>
            <a:ext cx="8229600" cy="576064"/>
          </a:xfrm>
        </p:spPr>
        <p:txBody>
          <a:bodyPr/>
          <a:lstStyle/>
          <a:p>
            <a:r>
              <a:rPr lang="sv-SE" sz="3200" dirty="0" smtClean="0"/>
              <a:t>Radiologiska dateringsmetoder</a:t>
            </a:r>
            <a:endParaRPr lang="sv-SE" sz="3200" dirty="0"/>
          </a:p>
        </p:txBody>
      </p:sp>
      <p:graphicFrame>
        <p:nvGraphicFramePr>
          <p:cNvPr id="3" name="Tabell 2"/>
          <p:cNvGraphicFramePr>
            <a:graphicFrameLocks noGrp="1"/>
          </p:cNvGraphicFramePr>
          <p:nvPr>
            <p:extLst>
              <p:ext uri="{D42A27DB-BD31-4B8C-83A1-F6EECF244321}">
                <p14:modId xmlns:p14="http://schemas.microsoft.com/office/powerpoint/2010/main" val="280904196"/>
              </p:ext>
            </p:extLst>
          </p:nvPr>
        </p:nvGraphicFramePr>
        <p:xfrm>
          <a:off x="1043608" y="1484784"/>
          <a:ext cx="7704856" cy="2834640"/>
        </p:xfrm>
        <a:graphic>
          <a:graphicData uri="http://schemas.openxmlformats.org/drawingml/2006/table">
            <a:tbl>
              <a:tblPr firstRow="1" bandRow="1">
                <a:tableStyleId>{5C22544A-7EE6-4342-B048-85BDC9FD1C3A}</a:tableStyleId>
              </a:tblPr>
              <a:tblGrid>
                <a:gridCol w="1296144"/>
                <a:gridCol w="1656184"/>
                <a:gridCol w="1224136"/>
                <a:gridCol w="3528392"/>
              </a:tblGrid>
              <a:tr h="370840">
                <a:tc>
                  <a:txBody>
                    <a:bodyPr/>
                    <a:lstStyle/>
                    <a:p>
                      <a:r>
                        <a:rPr lang="sv-SE" dirty="0" smtClean="0"/>
                        <a:t>Föräldra-isotop</a:t>
                      </a:r>
                      <a:endParaRPr lang="sv-SE" dirty="0"/>
                    </a:p>
                  </a:txBody>
                  <a:tcPr/>
                </a:tc>
                <a:tc>
                  <a:txBody>
                    <a:bodyPr/>
                    <a:lstStyle/>
                    <a:p>
                      <a:r>
                        <a:rPr lang="sv-SE" dirty="0" smtClean="0"/>
                        <a:t>Halveringstid miljarder</a:t>
                      </a:r>
                      <a:r>
                        <a:rPr lang="sv-SE" baseline="30000" dirty="0" smtClean="0"/>
                        <a:t> </a:t>
                      </a:r>
                      <a:r>
                        <a:rPr lang="sv-SE" baseline="0" dirty="0" smtClean="0"/>
                        <a:t>år</a:t>
                      </a:r>
                      <a:endParaRPr lang="sv-SE" baseline="0" dirty="0"/>
                    </a:p>
                  </a:txBody>
                  <a:tcPr/>
                </a:tc>
                <a:tc>
                  <a:txBody>
                    <a:bodyPr/>
                    <a:lstStyle/>
                    <a:p>
                      <a:r>
                        <a:rPr lang="sv-SE" dirty="0" smtClean="0"/>
                        <a:t>Dotter- isotop</a:t>
                      </a:r>
                      <a:endParaRPr lang="sv-SE" dirty="0"/>
                    </a:p>
                  </a:txBody>
                  <a:tcPr/>
                </a:tc>
                <a:tc>
                  <a:txBody>
                    <a:bodyPr/>
                    <a:lstStyle/>
                    <a:p>
                      <a:r>
                        <a:rPr lang="sv-SE" dirty="0" smtClean="0"/>
                        <a:t>Mineral som  kan dateras</a:t>
                      </a:r>
                      <a:endParaRPr lang="sv-SE" dirty="0"/>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235</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U</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0,704</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4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207</a:t>
                      </a:r>
                      <a:r>
                        <a:rPr lang="sv-SE"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Pb</a:t>
                      </a:r>
                      <a:endParaRPr lang="sv-SE"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Zirkon, Uraninit, Pechblände</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40</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1,27</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8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40</a:t>
                      </a:r>
                      <a:r>
                        <a:rPr lang="sv-SE"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Ar</a:t>
                      </a:r>
                      <a:endParaRPr lang="sv-SE"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Muskovit, Biotit, Hornblände,</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Vulkaniter, Glaukonit, K-fältspat</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238</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U</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4,46</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4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206</a:t>
                      </a:r>
                      <a:r>
                        <a:rPr lang="sv-SE"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Pb</a:t>
                      </a:r>
                      <a:endParaRPr lang="sv-SE"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1800" dirty="0" smtClean="0">
                          <a:latin typeface="Arial Unicode MS" panose="020B0604020202020204" pitchFamily="34" charset="-128"/>
                          <a:ea typeface="Arial Unicode MS" panose="020B0604020202020204" pitchFamily="34" charset="-128"/>
                          <a:cs typeface="Arial Unicode MS" panose="020B0604020202020204" pitchFamily="34" charset="-128"/>
                        </a:rPr>
                        <a:t>Zirkon, Uraninit, Pechblände</a:t>
                      </a:r>
                      <a:endParaRPr lang="sv-SE" sz="1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r>
                        <a:rPr lang="sv-SE" sz="2400" b="1" baseline="30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87</a:t>
                      </a:r>
                      <a:r>
                        <a:rPr lang="sv-SE" sz="24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Rb</a:t>
                      </a:r>
                      <a:endParaRPr lang="sv-SE"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000" dirty="0" smtClean="0">
                          <a:latin typeface="Arial Unicode MS" panose="020B0604020202020204" pitchFamily="34" charset="-128"/>
                          <a:ea typeface="Arial Unicode MS" panose="020B0604020202020204" pitchFamily="34" charset="-128"/>
                          <a:cs typeface="Arial Unicode MS" panose="020B0604020202020204" pitchFamily="34" charset="-128"/>
                        </a:rPr>
                        <a:t>48,8</a:t>
                      </a:r>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2800" b="1"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87</a:t>
                      </a:r>
                      <a:r>
                        <a:rPr lang="sv-SE"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Sr</a:t>
                      </a:r>
                      <a:endParaRPr lang="sv-SE"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sv-SE" sz="1800" dirty="0" smtClean="0">
                          <a:latin typeface="Arial Unicode MS" panose="020B0604020202020204" pitchFamily="34" charset="-128"/>
                          <a:ea typeface="Arial Unicode MS" panose="020B0604020202020204" pitchFamily="34" charset="-128"/>
                          <a:cs typeface="Arial Unicode MS" panose="020B0604020202020204" pitchFamily="34" charset="-128"/>
                        </a:rPr>
                        <a:t>K-glimmer, K-fältspat, Biotit Metamorfa bergarter, Glaukonit</a:t>
                      </a:r>
                      <a:endParaRPr lang="sv-SE" sz="1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
        <p:nvSpPr>
          <p:cNvPr id="4" name="Rektangel 3"/>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341551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Radiologisk datering</a:t>
            </a:r>
            <a:endParaRPr lang="sv-SE" sz="3200" dirty="0"/>
          </a:p>
        </p:txBody>
      </p:sp>
      <mc:AlternateContent xmlns:mc="http://schemas.openxmlformats.org/markup-compatibility/2006">
        <mc:Choice xmlns:a14="http://schemas.microsoft.com/office/drawing/2010/main" Requires="a14">
          <p:sp>
            <p:nvSpPr>
              <p:cNvPr id="3" name="textruta 2"/>
              <p:cNvSpPr txBox="1"/>
              <p:nvPr/>
            </p:nvSpPr>
            <p:spPr>
              <a:xfrm>
                <a:off x="827584" y="836712"/>
                <a:ext cx="7776864" cy="5818452"/>
              </a:xfrm>
              <a:prstGeom prst="rect">
                <a:avLst/>
              </a:prstGeom>
              <a:noFill/>
            </p:spPr>
            <p:txBody>
              <a:bodyPr wrap="square" rtlCol="0">
                <a:spAutoFit/>
              </a:bodyPr>
              <a:lstStyle/>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Den radioaktiva halveringstiden för en given isotop påverkas inte av temperatur, fysiskt eller kemiskt tillstånd eller någon omständighet utanför atomkärnan. Radioaktiva material fortsätter att sönderfalla med en förutsägbar tid, och kan därför användas som en klocka. Geologisk datering rör sig om tidsspann av jordens ålder (4,5 miljarder år). </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Två osäkerheter dyker upp vid dateringsprocessen:</a:t>
                </a:r>
              </a:p>
              <a:p>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r>
                  <a:rPr lang="sv-SE"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Hur mycket fanns det av dotterämnet då bergarten bildades?</a:t>
                </a:r>
              </a:p>
              <a:p>
                <a:pPr marL="342900" indent="-342900">
                  <a:buAutoNum type="arabicPeriod"/>
                </a:pPr>
                <a:r>
                  <a:rPr lang="sv-SE" sz="2000"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Har föräldra- eller dottermaterial tillkommit eller försvunnit under </a:t>
                </a:r>
                <a:r>
                  <a:rPr lang="sv-SE" sz="2000"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tiden </a:t>
                </a:r>
                <a:r>
                  <a:rPr lang="sv-SE" sz="2000"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sv-S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P = ”förälder”, D = ”dotter”</a:t>
                </a: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Det enklaste fallet, då inget försvinner eller tillkommer eller inget dottermaterial fanns från början:</a:t>
                </a:r>
              </a:p>
              <a:p>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Den förflutna tiden:</a:t>
                </a:r>
                <a14:m>
                  <m:oMath xmlns:m="http://schemas.openxmlformats.org/officeDocument/2006/math">
                    <m:r>
                      <a:rPr lang="sv-SE" sz="2800" b="0" i="0" smtClean="0">
                        <a:latin typeface="Cambria Math"/>
                        <a:ea typeface="Cambria Math"/>
                        <a:cs typeface="Arial Unicode MS" panose="020B0604020202020204" pitchFamily="34" charset="-128"/>
                      </a:rPr>
                      <m:t>   </m:t>
                    </m:r>
                    <m:r>
                      <a:rPr lang="sv-SE" sz="2800" b="0" i="1" smtClean="0">
                        <a:latin typeface="Cambria Math"/>
                        <a:ea typeface="Cambria Math"/>
                        <a:cs typeface="Arial Unicode MS" panose="020B0604020202020204" pitchFamily="34" charset="-128"/>
                      </a:rPr>
                      <m:t>     </m:t>
                    </m:r>
                    <m:r>
                      <a:rPr lang="sv-SE" sz="2800" i="1" smtClean="0">
                        <a:latin typeface="Cambria Math"/>
                        <a:ea typeface="Cambria Math"/>
                        <a:cs typeface="Arial Unicode MS" panose="020B0604020202020204" pitchFamily="34" charset="-128"/>
                      </a:rPr>
                      <m:t>∆</m:t>
                    </m:r>
                    <m:r>
                      <a:rPr lang="sv-SE" sz="2800" b="0" i="1" smtClean="0">
                        <a:latin typeface="Cambria Math"/>
                        <a:ea typeface="Cambria Math"/>
                        <a:cs typeface="Arial Unicode MS" panose="020B0604020202020204" pitchFamily="34" charset="-128"/>
                      </a:rPr>
                      <m:t>𝑡</m:t>
                    </m:r>
                    <m:r>
                      <a:rPr lang="sv-SE" sz="2800" b="0" i="1" smtClean="0">
                        <a:latin typeface="Cambria Math"/>
                        <a:ea typeface="Cambria Math"/>
                        <a:cs typeface="Arial Unicode MS" panose="020B0604020202020204" pitchFamily="34" charset="-128"/>
                      </a:rPr>
                      <m:t>=</m:t>
                    </m:r>
                    <m:f>
                      <m:fPr>
                        <m:ctrlPr>
                          <a:rPr lang="sv-SE" sz="2800" b="0" i="1" smtClean="0">
                            <a:latin typeface="Cambria Math"/>
                            <a:ea typeface="Cambria Math"/>
                            <a:cs typeface="Arial Unicode MS" panose="020B0604020202020204" pitchFamily="34" charset="-128"/>
                          </a:rPr>
                        </m:ctrlPr>
                      </m:fPr>
                      <m:num>
                        <m:r>
                          <m:rPr>
                            <m:nor/>
                          </m:rPr>
                          <a:rPr lang="sv-SE" dirty="0">
                            <a:latin typeface="Arial Unicode MS" panose="020B0604020202020204" pitchFamily="34" charset="-128"/>
                            <a:ea typeface="Arial Unicode MS" panose="020B0604020202020204" pitchFamily="34" charset="-128"/>
                            <a:cs typeface="Arial Unicode MS" panose="020B0604020202020204" pitchFamily="34" charset="-128"/>
                          </a:rPr>
                          <m:t>T</m:t>
                        </m:r>
                        <m:r>
                          <m:rPr>
                            <m:nor/>
                          </m:rPr>
                          <a:rPr lang="sv-SE" baseline="-25000" dirty="0">
                            <a:latin typeface="Arial Unicode MS" panose="020B0604020202020204" pitchFamily="34" charset="-128"/>
                            <a:ea typeface="Arial Unicode MS" panose="020B0604020202020204" pitchFamily="34" charset="-128"/>
                            <a:cs typeface="Arial Unicode MS" panose="020B0604020202020204" pitchFamily="34" charset="-128"/>
                          </a:rPr>
                          <m:t>1/2</m:t>
                        </m:r>
                      </m:num>
                      <m:den>
                        <m:r>
                          <a:rPr lang="sv-SE" sz="2800" b="0" i="1" smtClean="0">
                            <a:latin typeface="Cambria Math"/>
                            <a:ea typeface="Cambria Math"/>
                            <a:cs typeface="Arial Unicode MS" panose="020B0604020202020204" pitchFamily="34" charset="-128"/>
                          </a:rPr>
                          <m:t>0,693</m:t>
                        </m:r>
                      </m:den>
                    </m:f>
                  </m:oMath>
                </a14:m>
                <a:r>
                  <a:rPr lang="sv-SE" sz="2800" dirty="0" smtClean="0">
                    <a:latin typeface="Arial Unicode MS" panose="020B0604020202020204" pitchFamily="34" charset="-128"/>
                    <a:ea typeface="Arial Unicode MS" panose="020B0604020202020204" pitchFamily="34" charset="-128"/>
                    <a:cs typeface="Arial Unicode MS" panose="020B0604020202020204" pitchFamily="34" charset="-128"/>
                  </a:rPr>
                  <a:t>ln</a:t>
                </a:r>
                <a14:m>
                  <m:oMath xmlns:m="http://schemas.openxmlformats.org/officeDocument/2006/math">
                    <m:d>
                      <m:dPr>
                        <m:begChr m:val="["/>
                        <m:endChr m:val="]"/>
                        <m:ctrlPr>
                          <a:rPr lang="sv-SE" sz="2800" i="1" dirty="0" smtClean="0">
                            <a:latin typeface="Cambria Math"/>
                            <a:ea typeface="Arial Unicode MS" panose="020B0604020202020204" pitchFamily="34" charset="-128"/>
                            <a:cs typeface="Arial Unicode MS" panose="020B0604020202020204" pitchFamily="34" charset="-128"/>
                          </a:rPr>
                        </m:ctrlPr>
                      </m:dPr>
                      <m:e>
                        <m:r>
                          <a:rPr lang="sv-SE" sz="2800" b="0" i="1" dirty="0" smtClean="0">
                            <a:latin typeface="Cambria Math"/>
                            <a:ea typeface="Arial Unicode MS" panose="020B0604020202020204" pitchFamily="34" charset="-128"/>
                            <a:cs typeface="Arial Unicode MS" panose="020B0604020202020204" pitchFamily="34" charset="-128"/>
                          </a:rPr>
                          <m:t>1+</m:t>
                        </m:r>
                        <m:f>
                          <m:fPr>
                            <m:ctrlPr>
                              <a:rPr lang="sv-SE" sz="2800" i="1" dirty="0" smtClean="0">
                                <a:latin typeface="Cambria Math"/>
                                <a:ea typeface="Arial Unicode MS" panose="020B0604020202020204" pitchFamily="34" charset="-128"/>
                                <a:cs typeface="Arial Unicode MS" panose="020B0604020202020204" pitchFamily="34" charset="-128"/>
                              </a:rPr>
                            </m:ctrlPr>
                          </m:fPr>
                          <m:num>
                            <m:sSub>
                              <m:sSubPr>
                                <m:ctrlPr>
                                  <a:rPr lang="sv-SE" sz="2800" i="1" dirty="0" smtClean="0">
                                    <a:latin typeface="Cambria Math"/>
                                    <a:ea typeface="Arial Unicode MS" panose="020B0604020202020204" pitchFamily="34" charset="-128"/>
                                    <a:cs typeface="Arial Unicode MS" panose="020B0604020202020204" pitchFamily="34" charset="-128"/>
                                  </a:rPr>
                                </m:ctrlPr>
                              </m:sSubPr>
                              <m:e>
                                <m:r>
                                  <a:rPr lang="sv-SE" sz="2800" b="0" i="1" dirty="0" smtClean="0">
                                    <a:latin typeface="Cambria Math"/>
                                    <a:ea typeface="Arial Unicode MS" panose="020B0604020202020204" pitchFamily="34" charset="-128"/>
                                    <a:cs typeface="Arial Unicode MS" panose="020B0604020202020204" pitchFamily="34" charset="-128"/>
                                  </a:rPr>
                                  <m:t>𝑁</m:t>
                                </m:r>
                              </m:e>
                              <m:sub>
                                <m:r>
                                  <a:rPr lang="sv-SE" sz="2800" b="0" i="1" dirty="0" smtClean="0">
                                    <a:latin typeface="Cambria Math"/>
                                    <a:ea typeface="Arial Unicode MS" panose="020B0604020202020204" pitchFamily="34" charset="-128"/>
                                    <a:cs typeface="Arial Unicode MS" panose="020B0604020202020204" pitchFamily="34" charset="-128"/>
                                  </a:rPr>
                                  <m:t>𝐷</m:t>
                                </m:r>
                              </m:sub>
                            </m:sSub>
                          </m:num>
                          <m:den>
                            <m:sSub>
                              <m:sSubPr>
                                <m:ctrlPr>
                                  <a:rPr lang="sv-SE" sz="2800" i="1" dirty="0" smtClean="0">
                                    <a:latin typeface="Cambria Math"/>
                                    <a:ea typeface="Arial Unicode MS" panose="020B0604020202020204" pitchFamily="34" charset="-128"/>
                                    <a:cs typeface="Arial Unicode MS" panose="020B0604020202020204" pitchFamily="34" charset="-128"/>
                                  </a:rPr>
                                </m:ctrlPr>
                              </m:sSubPr>
                              <m:e>
                                <m:r>
                                  <a:rPr lang="sv-SE" sz="2800" b="0" i="1" dirty="0" smtClean="0">
                                    <a:latin typeface="Cambria Math"/>
                                    <a:ea typeface="Arial Unicode MS" panose="020B0604020202020204" pitchFamily="34" charset="-128"/>
                                    <a:cs typeface="Arial Unicode MS" panose="020B0604020202020204" pitchFamily="34" charset="-128"/>
                                  </a:rPr>
                                  <m:t>𝑁</m:t>
                                </m:r>
                              </m:e>
                              <m:sub>
                                <m:r>
                                  <a:rPr lang="sv-SE" sz="2800" b="0" i="1" dirty="0" smtClean="0">
                                    <a:latin typeface="Cambria Math"/>
                                    <a:ea typeface="Arial Unicode MS" panose="020B0604020202020204" pitchFamily="34" charset="-128"/>
                                    <a:cs typeface="Arial Unicode MS" panose="020B0604020202020204" pitchFamily="34" charset="-128"/>
                                  </a:rPr>
                                  <m:t>𝑃</m:t>
                                </m:r>
                              </m:sub>
                            </m:sSub>
                          </m:den>
                        </m:f>
                      </m:e>
                    </m:d>
                  </m:oMath>
                </a14:m>
                <a:endParaRPr lang="sv-S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sv-S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T</a:t>
                </a:r>
                <a:r>
                  <a:rPr lang="sv-SE" baseline="-25000" dirty="0" smtClean="0">
                    <a:latin typeface="Arial Unicode MS" panose="020B0604020202020204" pitchFamily="34" charset="-128"/>
                    <a:ea typeface="Arial Unicode MS" panose="020B0604020202020204" pitchFamily="34" charset="-128"/>
                    <a:cs typeface="Arial Unicode MS" panose="020B0604020202020204" pitchFamily="34" charset="-128"/>
                  </a:rPr>
                  <a:t>1/2</a:t>
                </a:r>
                <a:r>
                  <a:rPr lang="sv-SE" dirty="0" smtClean="0">
                    <a:latin typeface="Arial Unicode MS" panose="020B0604020202020204" pitchFamily="34" charset="-128"/>
                    <a:ea typeface="Arial Unicode MS" panose="020B0604020202020204" pitchFamily="34" charset="-128"/>
                    <a:cs typeface="Arial Unicode MS" panose="020B0604020202020204" pitchFamily="34" charset="-128"/>
                  </a:rPr>
                  <a:t> = halveringstiden</a:t>
                </a:r>
                <a:endParaRPr lang="sv-S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mc:Choice>
        <mc:Fallback>
          <p:sp>
            <p:nvSpPr>
              <p:cNvPr id="3" name="textruta 2"/>
              <p:cNvSpPr txBox="1">
                <a:spLocks noRot="1" noChangeAspect="1" noMove="1" noResize="1" noEditPoints="1" noAdjustHandles="1" noChangeArrowheads="1" noChangeShapeType="1" noTextEdit="1"/>
              </p:cNvSpPr>
              <p:nvPr/>
            </p:nvSpPr>
            <p:spPr>
              <a:xfrm>
                <a:off x="827584" y="836712"/>
                <a:ext cx="7776864" cy="5818452"/>
              </a:xfrm>
              <a:prstGeom prst="rect">
                <a:avLst/>
              </a:prstGeom>
              <a:blipFill rotWithShape="1">
                <a:blip r:embed="rId3"/>
                <a:stretch>
                  <a:fillRect l="-1098" t="-524" r="-627"/>
                </a:stretch>
              </a:blipFill>
            </p:spPr>
            <p:txBody>
              <a:bodyPr/>
              <a:lstStyle/>
              <a:p>
                <a:r>
                  <a:rPr lang="sv-SE">
                    <a:noFill/>
                  </a:rPr>
                  <a:t> </a:t>
                </a:r>
              </a:p>
            </p:txBody>
          </p:sp>
        </mc:Fallback>
      </mc:AlternateContent>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3526943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620688"/>
          </a:xfrm>
        </p:spPr>
        <p:txBody>
          <a:bodyPr/>
          <a:lstStyle/>
          <a:p>
            <a:r>
              <a:rPr lang="sv-SE" sz="3200" dirty="0" smtClean="0"/>
              <a:t>Radiologisk datering</a:t>
            </a:r>
            <a:endParaRPr lang="sv-SE"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92" y="2996952"/>
            <a:ext cx="6810576" cy="327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5439990" y="5294401"/>
            <a:ext cx="215634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smtClean="0">
                <a:solidFill>
                  <a:schemeClr val="tx1"/>
                </a:solidFill>
              </a:rPr>
              <a:t>Beräknad ålder</a:t>
            </a:r>
            <a:endParaRPr lang="sv-SE" sz="2000" b="1" i="1" dirty="0">
              <a:solidFill>
                <a:schemeClr val="tx1"/>
              </a:solidFill>
            </a:endParaRPr>
          </a:p>
        </p:txBody>
      </p:sp>
      <p:sp>
        <p:nvSpPr>
          <p:cNvPr id="5" name="Rektangel 4"/>
          <p:cNvSpPr/>
          <p:nvPr/>
        </p:nvSpPr>
        <p:spPr>
          <a:xfrm>
            <a:off x="6012160" y="4509120"/>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i="1" dirty="0" smtClean="0">
                <a:solidFill>
                  <a:schemeClr val="tx1"/>
                </a:solidFill>
              </a:rPr>
              <a:t>Linjens lutning</a:t>
            </a:r>
            <a:endParaRPr lang="sv-SE" sz="2000" b="1" i="1" dirty="0">
              <a:solidFill>
                <a:schemeClr val="tx1"/>
              </a:solidFill>
            </a:endParaRPr>
          </a:p>
        </p:txBody>
      </p:sp>
      <p:sp>
        <p:nvSpPr>
          <p:cNvPr id="6" name="textruta 5"/>
          <p:cNvSpPr txBox="1"/>
          <p:nvPr/>
        </p:nvSpPr>
        <p:spPr>
          <a:xfrm>
            <a:off x="1331640" y="836712"/>
            <a:ext cx="6696744" cy="1754326"/>
          </a:xfrm>
          <a:prstGeom prst="rect">
            <a:avLst/>
          </a:prstGeom>
          <a:noFill/>
        </p:spPr>
        <p:txBody>
          <a:bodyPr wrap="square" rtlCol="0">
            <a:spAutoFit/>
          </a:bodyPr>
          <a:lstStyle/>
          <a:p>
            <a:r>
              <a:rPr lang="sv-SE" dirty="0" smtClean="0"/>
              <a:t>Om det fanns dottermaterial med från början kan man konstruera isokrona linjer.  Man använder en stabil isotop som inte förändras under tiden och bildar kvoten med föräldra- resp. dotterisotopen. Mätningar görs på olika mineral i provet och värdena prickas av i ett koordinatsystem enl. bilden. Linjens lutning ger åldern.</a:t>
            </a:r>
            <a:endParaRPr lang="sv-SE" dirty="0"/>
          </a:p>
        </p:txBody>
      </p:sp>
      <p:sp>
        <p:nvSpPr>
          <p:cNvPr id="3" name="Rektangel 2"/>
          <p:cNvSpPr/>
          <p:nvPr/>
        </p:nvSpPr>
        <p:spPr>
          <a:xfrm>
            <a:off x="7408068"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94740226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632"/>
            <a:ext cx="8229600" cy="664096"/>
          </a:xfrm>
        </p:spPr>
        <p:txBody>
          <a:bodyPr/>
          <a:lstStyle/>
          <a:p>
            <a:r>
              <a:rPr lang="sv-SE" sz="2800" dirty="0" smtClean="0"/>
              <a:t>Rubidium-Strontium Exempel</a:t>
            </a:r>
            <a:endParaRPr lang="sv-SE" sz="2800" dirty="0"/>
          </a:p>
        </p:txBody>
      </p:sp>
      <p:pic>
        <p:nvPicPr>
          <p:cNvPr id="1026" name="Picture 2" descr="http://hyperphysics.phy-astr.gsu.edu/hbase/Nuclear/imgnuc/ageearth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08720"/>
            <a:ext cx="5686425"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26573044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Uran-bly metoden</a:t>
            </a:r>
            <a:endParaRPr lang="sv-SE" sz="3200" dirty="0"/>
          </a:p>
        </p:txBody>
      </p:sp>
      <p:sp>
        <p:nvSpPr>
          <p:cNvPr id="3" name="textruta 2"/>
          <p:cNvSpPr txBox="1"/>
          <p:nvPr/>
        </p:nvSpPr>
        <p:spPr>
          <a:xfrm>
            <a:off x="1115616" y="1052736"/>
            <a:ext cx="7128792" cy="2031325"/>
          </a:xfrm>
          <a:prstGeom prst="rect">
            <a:avLst/>
          </a:prstGeom>
          <a:noFill/>
        </p:spPr>
        <p:txBody>
          <a:bodyPr wrap="square" rtlCol="0">
            <a:spAutoFit/>
          </a:bodyPr>
          <a:lstStyle/>
          <a:p>
            <a:r>
              <a:rPr lang="sv-SE" dirty="0" smtClean="0"/>
              <a:t>Man använder både U-238 och U-235 och får på så sätt en dubbelkoll på mätningarna. </a:t>
            </a:r>
          </a:p>
          <a:p>
            <a:r>
              <a:rPr lang="sv-SE" dirty="0" smtClean="0"/>
              <a:t>Zirkon innehåller uran och thoriumatomer i kristallgittret. Zirkon skyr bly och därför kan man vara säker på att allt bly i Zirkon kommer från radioaktivt sönderfall. Däremot kan en del bly försvinna under tiden</a:t>
            </a:r>
          </a:p>
          <a:p>
            <a:endParaRPr lang="sv-SE" dirty="0"/>
          </a:p>
        </p:txBody>
      </p:sp>
      <p:pic>
        <p:nvPicPr>
          <p:cNvPr id="1026" name="Picture 2" descr="https://www.mindat.org/arphotos/250-0689758001201140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85" y="3084061"/>
            <a:ext cx="19844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mindat.org/img/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mindat.org/arphotos/250-01911490012190608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297380"/>
            <a:ext cx="238125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916484" y="5301208"/>
            <a:ext cx="4599731" cy="369332"/>
          </a:xfrm>
          <a:prstGeom prst="rect">
            <a:avLst/>
          </a:prstGeom>
          <a:noFill/>
        </p:spPr>
        <p:txBody>
          <a:bodyPr wrap="square" rtlCol="0">
            <a:spAutoFit/>
          </a:bodyPr>
          <a:lstStyle/>
          <a:p>
            <a:pPr algn="ctr"/>
            <a:r>
              <a:rPr lang="sv-SE" dirty="0" smtClean="0"/>
              <a:t>Zirkon</a:t>
            </a:r>
            <a:endParaRPr lang="sv-SE" dirty="0"/>
          </a:p>
        </p:txBody>
      </p:sp>
      <p:sp>
        <p:nvSpPr>
          <p:cNvPr id="5" name="Rektangel 4"/>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125376429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8229600" cy="476672"/>
          </a:xfrm>
        </p:spPr>
        <p:txBody>
          <a:bodyPr/>
          <a:lstStyle/>
          <a:p>
            <a:r>
              <a:rPr lang="sv-SE" sz="2800" dirty="0" smtClean="0"/>
              <a:t>Uran-bly metoden</a:t>
            </a:r>
            <a:endParaRPr lang="sv-SE" sz="2800" dirty="0"/>
          </a:p>
        </p:txBody>
      </p:sp>
      <mc:AlternateContent xmlns:mc="http://schemas.openxmlformats.org/markup-compatibility/2006" xmlns:a14="http://schemas.microsoft.com/office/drawing/2010/main">
        <mc:Choice Requires="a14">
          <p:sp>
            <p:nvSpPr>
              <p:cNvPr id="3" name="textruta 2"/>
              <p:cNvSpPr txBox="1"/>
              <p:nvPr/>
            </p:nvSpPr>
            <p:spPr>
              <a:xfrm>
                <a:off x="971600" y="764704"/>
                <a:ext cx="7128792" cy="2505558"/>
              </a:xfrm>
              <a:prstGeom prst="rect">
                <a:avLst/>
              </a:prstGeom>
              <a:noFill/>
            </p:spPr>
            <p:txBody>
              <a:bodyPr wrap="square" rtlCol="0">
                <a:spAutoFit/>
              </a:bodyPr>
              <a:lstStyle/>
              <a:p>
                <a:r>
                  <a:rPr lang="sv-SE" dirty="0" smtClean="0"/>
                  <a:t>För att kontrolla att inget bly har försvunnit under zirkonkristallens livslängd skall förhållandena mellan Pb206/U238 och Pb207/U235 falla efter en linje i ett konkordansdiagram. Då kan man använda enkla formler för att beräkna tiden. En punkt på linjen ger samma ålder för både U-238 och U-235:</a:t>
                </a:r>
                <a:endParaRPr lang="sv-SE" dirty="0"/>
              </a:p>
              <a:p>
                <a:pPr/>
                <a14:m>
                  <m:oMathPara xmlns:m="http://schemas.openxmlformats.org/officeDocument/2006/math">
                    <m:oMathParaPr>
                      <m:jc m:val="centerGroup"/>
                    </m:oMathParaPr>
                    <m:oMath xmlns:m="http://schemas.openxmlformats.org/officeDocument/2006/math">
                      <m:r>
                        <a:rPr lang="sv-SE" b="1" i="1" smtClean="0">
                          <a:solidFill>
                            <a:srgbClr val="7030A0"/>
                          </a:solidFill>
                          <a:latin typeface="Cambria Math"/>
                        </a:rPr>
                        <m:t>𝒕</m:t>
                      </m:r>
                      <m:r>
                        <a:rPr lang="sv-SE" b="1" i="1" smtClean="0">
                          <a:solidFill>
                            <a:srgbClr val="7030A0"/>
                          </a:solidFill>
                          <a:latin typeface="Cambria Math"/>
                          <a:ea typeface="Cambria Math"/>
                        </a:rPr>
                        <m:t>=</m:t>
                      </m:r>
                      <m:f>
                        <m:fPr>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𝒍𝒏</m:t>
                          </m:r>
                          <m:d>
                            <m:dPr>
                              <m:ctrlPr>
                                <a:rPr lang="sv-SE" b="1" i="1" smtClean="0">
                                  <a:solidFill>
                                    <a:srgbClr val="7030A0"/>
                                  </a:solidFill>
                                  <a:latin typeface="Cambria Math"/>
                                  <a:ea typeface="Cambria Math"/>
                                </a:rPr>
                              </m:ctrlPr>
                            </m:dPr>
                            <m:e>
                              <m:f>
                                <m:fPr>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𝑷𝒃</m:t>
                                  </m:r>
                                </m:num>
                                <m:den>
                                  <m:r>
                                    <a:rPr lang="sv-SE" b="1" i="1" smtClean="0">
                                      <a:solidFill>
                                        <a:srgbClr val="7030A0"/>
                                      </a:solidFill>
                                      <a:latin typeface="Cambria Math"/>
                                      <a:ea typeface="Cambria Math"/>
                                    </a:rPr>
                                    <m:t>𝑼</m:t>
                                  </m:r>
                                </m:den>
                              </m:f>
                              <m:r>
                                <a:rPr lang="sv-SE" b="1" i="1" smtClean="0">
                                  <a:solidFill>
                                    <a:srgbClr val="7030A0"/>
                                  </a:solidFill>
                                  <a:latin typeface="Cambria Math"/>
                                  <a:ea typeface="Cambria Math"/>
                                </a:rPr>
                                <m:t>+</m:t>
                              </m:r>
                              <m:r>
                                <a:rPr lang="sv-SE" b="1" i="1" smtClean="0">
                                  <a:solidFill>
                                    <a:srgbClr val="7030A0"/>
                                  </a:solidFill>
                                  <a:latin typeface="Cambria Math"/>
                                  <a:ea typeface="Cambria Math"/>
                                </a:rPr>
                                <m:t>𝟏</m:t>
                              </m:r>
                            </m:e>
                          </m:d>
                          <m:sSub>
                            <m:sSubPr>
                              <m:ctrlPr>
                                <a:rPr lang="sv-SE" b="1" i="1" smtClean="0">
                                  <a:solidFill>
                                    <a:srgbClr val="7030A0"/>
                                  </a:solidFill>
                                  <a:latin typeface="Cambria Math"/>
                                  <a:ea typeface="Cambria Math"/>
                                </a:rPr>
                              </m:ctrlPr>
                            </m:sSubPr>
                            <m:e>
                              <m:r>
                                <a:rPr lang="sv-SE" b="1" i="1" smtClean="0">
                                  <a:solidFill>
                                    <a:srgbClr val="7030A0"/>
                                  </a:solidFill>
                                  <a:latin typeface="Cambria Math"/>
                                  <a:ea typeface="Cambria Math"/>
                                </a:rPr>
                                <m:t>𝑻</m:t>
                              </m:r>
                            </m:e>
                            <m:sub>
                              <m:f>
                                <m:fPr>
                                  <m:type m:val="skw"/>
                                  <m:ctrlPr>
                                    <a:rPr lang="sv-SE" b="1" i="1" smtClean="0">
                                      <a:solidFill>
                                        <a:srgbClr val="7030A0"/>
                                      </a:solidFill>
                                      <a:latin typeface="Cambria Math"/>
                                      <a:ea typeface="Cambria Math"/>
                                    </a:rPr>
                                  </m:ctrlPr>
                                </m:fPr>
                                <m:num>
                                  <m:r>
                                    <a:rPr lang="sv-SE" b="1" i="1" smtClean="0">
                                      <a:solidFill>
                                        <a:srgbClr val="7030A0"/>
                                      </a:solidFill>
                                      <a:latin typeface="Cambria Math"/>
                                      <a:ea typeface="Cambria Math"/>
                                    </a:rPr>
                                    <m:t>𝟏</m:t>
                                  </m:r>
                                </m:num>
                                <m:den>
                                  <m:r>
                                    <a:rPr lang="sv-SE" b="1" i="1" smtClean="0">
                                      <a:solidFill>
                                        <a:srgbClr val="7030A0"/>
                                      </a:solidFill>
                                      <a:latin typeface="Cambria Math"/>
                                      <a:ea typeface="Cambria Math"/>
                                    </a:rPr>
                                    <m:t>𝟐</m:t>
                                  </m:r>
                                </m:den>
                              </m:f>
                            </m:sub>
                          </m:sSub>
                        </m:num>
                        <m:den>
                          <m:r>
                            <a:rPr lang="sv-SE" b="1" i="1" smtClean="0">
                              <a:solidFill>
                                <a:srgbClr val="7030A0"/>
                              </a:solidFill>
                              <a:latin typeface="Cambria Math"/>
                              <a:ea typeface="Cambria Math"/>
                            </a:rPr>
                            <m:t>𝒍𝒏</m:t>
                          </m:r>
                          <m:r>
                            <a:rPr lang="sv-SE" b="1" i="1" smtClean="0">
                              <a:solidFill>
                                <a:srgbClr val="7030A0"/>
                              </a:solidFill>
                              <a:latin typeface="Cambria Math"/>
                              <a:ea typeface="Cambria Math"/>
                            </a:rPr>
                            <m:t>𝟐</m:t>
                          </m:r>
                        </m:den>
                      </m:f>
                    </m:oMath>
                  </m:oMathPara>
                </a14:m>
                <a:endParaRPr lang="sv-SE" b="1" dirty="0">
                  <a:solidFill>
                    <a:srgbClr val="7030A0"/>
                  </a:solidFill>
                </a:endParaRPr>
              </a:p>
              <a:p>
                <a:endParaRPr lang="sv-SE" dirty="0"/>
              </a:p>
            </p:txBody>
          </p:sp>
        </mc:Choice>
        <mc:Fallback xmlns="">
          <p:sp>
            <p:nvSpPr>
              <p:cNvPr id="3" name="textruta 2"/>
              <p:cNvSpPr txBox="1">
                <a:spLocks noRot="1" noChangeAspect="1" noMove="1" noResize="1" noEditPoints="1" noAdjustHandles="1" noChangeArrowheads="1" noChangeShapeType="1" noTextEdit="1"/>
              </p:cNvSpPr>
              <p:nvPr/>
            </p:nvSpPr>
            <p:spPr>
              <a:xfrm>
                <a:off x="971600" y="764704"/>
                <a:ext cx="7128792" cy="2505558"/>
              </a:xfrm>
              <a:prstGeom prst="rect">
                <a:avLst/>
              </a:prstGeom>
              <a:blipFill rotWithShape="1">
                <a:blip r:embed="rId3"/>
                <a:stretch>
                  <a:fillRect l="-684" t="-1217" r="-256"/>
                </a:stretch>
              </a:blipFill>
            </p:spPr>
            <p:txBody>
              <a:bodyPr/>
              <a:lstStyle/>
              <a:p>
                <a:r>
                  <a:rPr lang="sv-SE">
                    <a:noFill/>
                  </a:rPr>
                  <a:t> </a:t>
                </a:r>
              </a:p>
            </p:txBody>
          </p:sp>
        </mc:Fallback>
      </mc:AlternateContent>
      <p:graphicFrame>
        <p:nvGraphicFramePr>
          <p:cNvPr id="4" name="Diagram 3"/>
          <p:cNvGraphicFramePr>
            <a:graphicFrameLocks/>
          </p:cNvGraphicFramePr>
          <p:nvPr>
            <p:extLst>
              <p:ext uri="{D42A27DB-BD31-4B8C-83A1-F6EECF244321}">
                <p14:modId xmlns:p14="http://schemas.microsoft.com/office/powerpoint/2010/main" val="4004351924"/>
              </p:ext>
            </p:extLst>
          </p:nvPr>
        </p:nvGraphicFramePr>
        <p:xfrm>
          <a:off x="827584" y="3032956"/>
          <a:ext cx="4824536"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upp 9"/>
          <p:cNvGrpSpPr/>
          <p:nvPr/>
        </p:nvGrpSpPr>
        <p:grpSpPr>
          <a:xfrm>
            <a:off x="3347864" y="4421857"/>
            <a:ext cx="252028" cy="216024"/>
            <a:chOff x="4590002" y="4581128"/>
            <a:chExt cx="252028" cy="216024"/>
          </a:xfrm>
        </p:grpSpPr>
        <p:cxnSp>
          <p:nvCxnSpPr>
            <p:cNvPr id="7" name="Rak 6"/>
            <p:cNvCxnSpPr/>
            <p:nvPr/>
          </p:nvCxnSpPr>
          <p:spPr>
            <a:xfrm>
              <a:off x="4716016" y="458112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4590002" y="4691980"/>
              <a:ext cx="252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ruta 10"/>
          <p:cNvSpPr txBox="1"/>
          <p:nvPr/>
        </p:nvSpPr>
        <p:spPr>
          <a:xfrm>
            <a:off x="5796136" y="3645024"/>
            <a:ext cx="2664296" cy="1754326"/>
          </a:xfrm>
          <a:prstGeom prst="rect">
            <a:avLst/>
          </a:prstGeom>
          <a:noFill/>
        </p:spPr>
        <p:txBody>
          <a:bodyPr wrap="square" rtlCol="0">
            <a:spAutoFit/>
          </a:bodyPr>
          <a:lstStyle/>
          <a:p>
            <a:r>
              <a:rPr lang="sv-SE" dirty="0" smtClean="0"/>
              <a:t>Den markerade punkten ger åldern </a:t>
            </a:r>
          </a:p>
          <a:p>
            <a:r>
              <a:rPr lang="sv-SE" dirty="0" smtClean="0"/>
              <a:t>376 miljoner år med U-238 och Pb-206 och </a:t>
            </a:r>
          </a:p>
          <a:p>
            <a:r>
              <a:rPr lang="sv-SE" dirty="0" smtClean="0"/>
              <a:t>375 miljoner år med U-235 och Pb-207.</a:t>
            </a:r>
            <a:endParaRPr lang="sv-SE" dirty="0"/>
          </a:p>
        </p:txBody>
      </p:sp>
      <p:sp>
        <p:nvSpPr>
          <p:cNvPr id="5" name="Rektangel 4"/>
          <p:cNvSpPr/>
          <p:nvPr/>
        </p:nvSpPr>
        <p:spPr>
          <a:xfrm>
            <a:off x="7357822"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7737236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229600" cy="648072"/>
          </a:xfrm>
        </p:spPr>
        <p:txBody>
          <a:bodyPr/>
          <a:lstStyle/>
          <a:p>
            <a:r>
              <a:rPr lang="sv-SE" sz="3200" dirty="0" smtClean="0"/>
              <a:t>Kalium-40 metoden</a:t>
            </a:r>
            <a:endParaRPr lang="sv-SE" sz="3200" dirty="0"/>
          </a:p>
        </p:txBody>
      </p:sp>
      <p:pic>
        <p:nvPicPr>
          <p:cNvPr id="1026" name="Picture 2" descr="http://hyperphysics.phy-astr.gsu.edu/hbase/pertab/imgper/kec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16154"/>
            <a:ext cx="1296144" cy="166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yperphysics.phy-astr.gsu.edu/hbase/Nuclear/imgnuc/kisotop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723466"/>
            <a:ext cx="16764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yperphysics.phy-astr.gsu.edu/hbase/Nuclear/imgnuc/kdeca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538196"/>
            <a:ext cx="5328592" cy="3434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347865" y="2499662"/>
            <a:ext cx="864096" cy="461665"/>
          </a:xfrm>
          <a:prstGeom prst="rect">
            <a:avLst/>
          </a:prstGeom>
          <a:solidFill>
            <a:schemeClr val="bg1"/>
          </a:solidFill>
        </p:spPr>
        <p:txBody>
          <a:bodyPr wrap="square" rtlCol="0">
            <a:spAutoFit/>
          </a:bodyPr>
          <a:lstStyle/>
          <a:p>
            <a:r>
              <a:rPr lang="sv-SE" sz="1200" dirty="0" smtClean="0">
                <a:latin typeface="Arial" panose="020B0604020202020204" pitchFamily="34" charset="0"/>
                <a:cs typeface="Arial" panose="020B0604020202020204" pitchFamily="34" charset="0"/>
              </a:rPr>
              <a:t>Elektron emitteras</a:t>
            </a:r>
            <a:endParaRPr lang="sv-SE" sz="1200" dirty="0">
              <a:latin typeface="Arial" panose="020B0604020202020204" pitchFamily="34" charset="0"/>
              <a:cs typeface="Arial" panose="020B0604020202020204" pitchFamily="34" charset="0"/>
            </a:endParaRPr>
          </a:p>
        </p:txBody>
      </p:sp>
      <p:sp>
        <p:nvSpPr>
          <p:cNvPr id="6" name="Rektangel 5"/>
          <p:cNvSpPr/>
          <p:nvPr/>
        </p:nvSpPr>
        <p:spPr>
          <a:xfrm>
            <a:off x="3419872" y="3212976"/>
            <a:ext cx="158417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Höger 6"/>
          <p:cNvSpPr/>
          <p:nvPr/>
        </p:nvSpPr>
        <p:spPr>
          <a:xfrm>
            <a:off x="3481599" y="3212976"/>
            <a:ext cx="1460722" cy="720080"/>
          </a:xfrm>
          <a:prstGeom prst="rightArrow">
            <a:avLst/>
          </a:prstGeom>
          <a:solidFill>
            <a:schemeClr val="bg1"/>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3481599" y="3451905"/>
            <a:ext cx="1707630" cy="241980"/>
          </a:xfrm>
          <a:prstGeom prst="rect">
            <a:avLst/>
          </a:prstGeom>
          <a:noFill/>
        </p:spPr>
        <p:txBody>
          <a:bodyPr wrap="square" lIns="36000" tIns="36000" rIns="36000" bIns="36000" rtlCol="0">
            <a:spAutoFit/>
          </a:bodyPr>
          <a:lstStyle/>
          <a:p>
            <a:r>
              <a:rPr lang="sv-SE" sz="1100" dirty="0" smtClean="0">
                <a:latin typeface="Arial" panose="020B0604020202020204" pitchFamily="34" charset="0"/>
                <a:cs typeface="Arial" panose="020B0604020202020204" pitchFamily="34" charset="0"/>
              </a:rPr>
              <a:t>Betasönderfall 89,1%</a:t>
            </a:r>
            <a:endParaRPr lang="sv-SE" sz="1100" dirty="0">
              <a:latin typeface="Arial" panose="020B0604020202020204" pitchFamily="34" charset="0"/>
              <a:cs typeface="Arial" panose="020B0604020202020204" pitchFamily="34" charset="0"/>
            </a:endParaRPr>
          </a:p>
        </p:txBody>
      </p:sp>
      <p:sp>
        <p:nvSpPr>
          <p:cNvPr id="10" name="Rektangel 9"/>
          <p:cNvSpPr/>
          <p:nvPr/>
        </p:nvSpPr>
        <p:spPr>
          <a:xfrm>
            <a:off x="3419872" y="4941168"/>
            <a:ext cx="1584176" cy="103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Höger 10"/>
          <p:cNvSpPr/>
          <p:nvPr/>
        </p:nvSpPr>
        <p:spPr>
          <a:xfrm>
            <a:off x="3419872" y="4941168"/>
            <a:ext cx="1656184" cy="720080"/>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3419871" y="5184065"/>
            <a:ext cx="1656185" cy="880617"/>
          </a:xfrm>
          <a:prstGeom prst="rect">
            <a:avLst/>
          </a:prstGeom>
          <a:noFill/>
        </p:spPr>
        <p:txBody>
          <a:bodyPr wrap="square" lIns="36000" tIns="36000" rIns="36000" bIns="36000" rtlCol="0">
            <a:spAutoFit/>
          </a:bodyPr>
          <a:lstStyle/>
          <a:p>
            <a:r>
              <a:rPr lang="sv-SE" sz="1050" dirty="0" smtClean="0">
                <a:latin typeface="Arial" panose="020B0604020202020204" pitchFamily="34" charset="0"/>
                <a:cs typeface="Arial" panose="020B0604020202020204" pitchFamily="34" charset="0"/>
              </a:rPr>
              <a:t>Elektroninfångning 10,9 %</a:t>
            </a:r>
          </a:p>
          <a:p>
            <a:endParaRPr lang="sv-SE" sz="1050" dirty="0">
              <a:latin typeface="Arial" panose="020B0604020202020204" pitchFamily="34" charset="0"/>
              <a:cs typeface="Arial" panose="020B0604020202020204" pitchFamily="34" charset="0"/>
            </a:endParaRPr>
          </a:p>
          <a:p>
            <a:endParaRPr lang="sv-SE" sz="1050" dirty="0" smtClean="0">
              <a:latin typeface="Arial" panose="020B0604020202020204" pitchFamily="34" charset="0"/>
              <a:cs typeface="Arial" panose="020B0604020202020204" pitchFamily="34" charset="0"/>
            </a:endParaRPr>
          </a:p>
          <a:p>
            <a:r>
              <a:rPr lang="sv-SE" sz="1050" dirty="0" smtClean="0">
                <a:latin typeface="Arial" panose="020B0604020202020204" pitchFamily="34" charset="0"/>
                <a:cs typeface="Arial" panose="020B0604020202020204" pitchFamily="34" charset="0"/>
              </a:rPr>
              <a:t>Fångar elektron i</a:t>
            </a:r>
          </a:p>
          <a:p>
            <a:r>
              <a:rPr lang="sv-SE" sz="1050" dirty="0" smtClean="0">
                <a:latin typeface="Arial" panose="020B0604020202020204" pitchFamily="34" charset="0"/>
                <a:cs typeface="Arial" panose="020B0604020202020204" pitchFamily="34" charset="0"/>
              </a:rPr>
              <a:t>Inre skal</a:t>
            </a:r>
            <a:endParaRPr lang="sv-SE" sz="1050" dirty="0">
              <a:latin typeface="Arial" panose="020B0604020202020204" pitchFamily="34" charset="0"/>
              <a:cs typeface="Arial" panose="020B0604020202020204" pitchFamily="34" charset="0"/>
            </a:endParaRPr>
          </a:p>
        </p:txBody>
      </p:sp>
      <p:sp>
        <p:nvSpPr>
          <p:cNvPr id="13" name="textruta 12"/>
          <p:cNvSpPr txBox="1"/>
          <p:nvPr/>
        </p:nvSpPr>
        <p:spPr>
          <a:xfrm>
            <a:off x="3059832" y="4149080"/>
            <a:ext cx="2736304" cy="600164"/>
          </a:xfrm>
          <a:prstGeom prst="rect">
            <a:avLst/>
          </a:prstGeom>
          <a:solidFill>
            <a:schemeClr val="bg1"/>
          </a:solidFill>
        </p:spPr>
        <p:txBody>
          <a:bodyPr wrap="square" rtlCol="0">
            <a:spAutoFit/>
          </a:bodyPr>
          <a:lstStyle/>
          <a:p>
            <a:r>
              <a:rPr lang="sv-SE" sz="1100" b="1" dirty="0" smtClean="0">
                <a:latin typeface="Arial" panose="020B0604020202020204" pitchFamily="34" charset="0"/>
                <a:cs typeface="Arial" panose="020B0604020202020204" pitchFamily="34" charset="0"/>
              </a:rPr>
              <a:t>Halveringstid1,25 miljarder år för båda sönderfallen som sker samtidigt</a:t>
            </a:r>
          </a:p>
          <a:p>
            <a:r>
              <a:rPr lang="sv-SE" sz="1100" dirty="0" smtClean="0">
                <a:latin typeface="Arial" panose="020B0604020202020204" pitchFamily="34" charset="0"/>
                <a:cs typeface="Arial" panose="020B0604020202020204" pitchFamily="34" charset="0"/>
              </a:rPr>
              <a:t> </a:t>
            </a:r>
            <a:endParaRPr lang="sv-SE" sz="1100" dirty="0">
              <a:latin typeface="Arial" panose="020B0604020202020204" pitchFamily="34" charset="0"/>
              <a:cs typeface="Arial" panose="020B0604020202020204" pitchFamily="34" charset="0"/>
            </a:endParaRPr>
          </a:p>
        </p:txBody>
      </p:sp>
      <p:sp>
        <p:nvSpPr>
          <p:cNvPr id="4" name="Rektangel 3"/>
          <p:cNvSpPr/>
          <p:nvPr/>
        </p:nvSpPr>
        <p:spPr>
          <a:xfrm>
            <a:off x="7336060" y="6381328"/>
            <a:ext cx="1102610" cy="276999"/>
          </a:xfrm>
          <a:prstGeom prst="rect">
            <a:avLst/>
          </a:prstGeom>
        </p:spPr>
        <p:txBody>
          <a:bodyPr wrap="none">
            <a:spAutoFit/>
          </a:bodyPr>
          <a:lstStyle/>
          <a:p>
            <a:pPr algn="r"/>
            <a:r>
              <a:rPr lang="sv-SE" sz="1200" dirty="0"/>
              <a:t>Håkan Wieck</a:t>
            </a:r>
          </a:p>
        </p:txBody>
      </p:sp>
    </p:spTree>
    <p:extLst>
      <p:ext uri="{BB962C8B-B14F-4D97-AF65-F5344CB8AC3E}">
        <p14:creationId xmlns:p14="http://schemas.microsoft.com/office/powerpoint/2010/main" val="326150908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13365</TotalTime>
  <Words>1631</Words>
  <Application>Microsoft Office PowerPoint</Application>
  <PresentationFormat>Bildspel på skärmen (4:3)</PresentationFormat>
  <Paragraphs>260</Paragraphs>
  <Slides>23</Slides>
  <Notes>17</Notes>
  <HiddenSlides>2</HiddenSlides>
  <MMClips>0</MMClips>
  <ScaleCrop>false</ScaleCrop>
  <HeadingPairs>
    <vt:vector size="4" baseType="variant">
      <vt:variant>
        <vt:lpstr>Tema</vt:lpstr>
      </vt:variant>
      <vt:variant>
        <vt:i4>1</vt:i4>
      </vt:variant>
      <vt:variant>
        <vt:lpstr>Bildrubriker</vt:lpstr>
      </vt:variant>
      <vt:variant>
        <vt:i4>23</vt:i4>
      </vt:variant>
    </vt:vector>
  </HeadingPairs>
  <TitlesOfParts>
    <vt:vector size="24" baseType="lpstr">
      <vt:lpstr>Executive</vt:lpstr>
      <vt:lpstr>RADIOAKTIVA ÄMNEN</vt:lpstr>
      <vt:lpstr>Dateringsmetoder</vt:lpstr>
      <vt:lpstr>Radiologiska dateringsmetoder</vt:lpstr>
      <vt:lpstr>Radiologisk datering</vt:lpstr>
      <vt:lpstr>Radiologisk datering</vt:lpstr>
      <vt:lpstr>Rubidium-Strontium Exempel</vt:lpstr>
      <vt:lpstr>Uran-bly metoden</vt:lpstr>
      <vt:lpstr>Uran-bly metoden</vt:lpstr>
      <vt:lpstr>Kalium-40 metoden</vt:lpstr>
      <vt:lpstr> Kalium-40 metoden</vt:lpstr>
      <vt:lpstr>Kalium-40 metoden</vt:lpstr>
      <vt:lpstr>Dateringsmetoder</vt:lpstr>
      <vt:lpstr>PowerPoint-presentation</vt:lpstr>
      <vt:lpstr>Kol-14 kretslopp</vt:lpstr>
      <vt:lpstr>Kol-14 datering</vt:lpstr>
      <vt:lpstr>Kol-14 datering</vt:lpstr>
      <vt:lpstr>Kol-14 datering</vt:lpstr>
      <vt:lpstr>  Fission track datering </vt:lpstr>
      <vt:lpstr>  Fission track datering </vt:lpstr>
      <vt:lpstr>  Fission track datering </vt:lpstr>
      <vt:lpstr>  Fission track datering </vt:lpstr>
      <vt:lpstr>  Fission track datering </vt:lpstr>
      <vt:lpstr>Dateringsmetoder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hakan</dc:creator>
  <cp:lastModifiedBy>hakan</cp:lastModifiedBy>
  <cp:revision>655</cp:revision>
  <dcterms:created xsi:type="dcterms:W3CDTF">2016-11-15T19:01:37Z</dcterms:created>
  <dcterms:modified xsi:type="dcterms:W3CDTF">2017-04-04T13:13:52Z</dcterms:modified>
</cp:coreProperties>
</file>